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583" r:id="rId2"/>
    <p:sldId id="560" r:id="rId3"/>
    <p:sldId id="577" r:id="rId4"/>
    <p:sldId id="520" r:id="rId5"/>
    <p:sldId id="551" r:id="rId6"/>
    <p:sldId id="524" r:id="rId7"/>
    <p:sldId id="556" r:id="rId8"/>
    <p:sldId id="525" r:id="rId9"/>
    <p:sldId id="538" r:id="rId10"/>
    <p:sldId id="544" r:id="rId11"/>
    <p:sldId id="526" r:id="rId12"/>
    <p:sldId id="545" r:id="rId13"/>
    <p:sldId id="530" r:id="rId14"/>
    <p:sldId id="546" r:id="rId15"/>
    <p:sldId id="554" r:id="rId16"/>
    <p:sldId id="576" r:id="rId17"/>
    <p:sldId id="547" r:id="rId18"/>
    <p:sldId id="555" r:id="rId19"/>
    <p:sldId id="581" r:id="rId20"/>
    <p:sldId id="275" r:id="rId21"/>
    <p:sldId id="343" r:id="rId22"/>
    <p:sldId id="346" r:id="rId23"/>
    <p:sldId id="342" r:id="rId24"/>
    <p:sldId id="337" r:id="rId25"/>
    <p:sldId id="350" r:id="rId26"/>
    <p:sldId id="336" r:id="rId27"/>
    <p:sldId id="263" r:id="rId28"/>
    <p:sldId id="264" r:id="rId29"/>
    <p:sldId id="261" r:id="rId30"/>
    <p:sldId id="257" r:id="rId31"/>
    <p:sldId id="258" r:id="rId32"/>
    <p:sldId id="387" r:id="rId33"/>
    <p:sldId id="378" r:id="rId34"/>
    <p:sldId id="379" r:id="rId35"/>
    <p:sldId id="380" r:id="rId36"/>
    <p:sldId id="381" r:id="rId37"/>
    <p:sldId id="624" r:id="rId38"/>
    <p:sldId id="625" r:id="rId39"/>
    <p:sldId id="626" r:id="rId40"/>
    <p:sldId id="627" r:id="rId41"/>
    <p:sldId id="628" r:id="rId42"/>
    <p:sldId id="629" r:id="rId43"/>
    <p:sldId id="630" r:id="rId44"/>
    <p:sldId id="631" r:id="rId45"/>
    <p:sldId id="632" r:id="rId46"/>
    <p:sldId id="633" r:id="rId47"/>
    <p:sldId id="634" r:id="rId48"/>
    <p:sldId id="586" r:id="rId49"/>
    <p:sldId id="587" r:id="rId50"/>
    <p:sldId id="584" r:id="rId5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7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950"/>
    <p:restoredTop sz="83612" autoAdjust="0"/>
  </p:normalViewPr>
  <p:slideViewPr>
    <p:cSldViewPr snapToGrid="0" snapToObjects="1">
      <p:cViewPr varScale="1">
        <p:scale>
          <a:sx n="36" d="100"/>
          <a:sy n="36" d="100"/>
        </p:scale>
        <p:origin x="50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7" name="Shape 127"/>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128" name="Shape 12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69700075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0949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offer services to help our customers take the next step or get started. We can help with engineering. We have many years of experience in integration of technology. We offer training on all of this. We off basic software and consulting/. </a:t>
            </a:r>
          </a:p>
        </p:txBody>
      </p:sp>
    </p:spTree>
    <p:extLst>
      <p:ext uri="{BB962C8B-B14F-4D97-AF65-F5344CB8AC3E}">
        <p14:creationId xmlns:p14="http://schemas.microsoft.com/office/powerpoint/2010/main" val="13098694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Move to next slide but this will be the list. </a:t>
            </a:r>
          </a:p>
          <a:p>
            <a:endParaRPr lang="en-US" dirty="0"/>
          </a:p>
          <a:p>
            <a:r>
              <a:rPr lang="en-US" dirty="0"/>
              <a:t>Highway Automation – Lane Keeping, Passing, Adaptive Cruise Control</a:t>
            </a:r>
          </a:p>
          <a:p>
            <a:r>
              <a:rPr lang="en-US" dirty="0"/>
              <a:t>Object Processing – Lidar and Radar</a:t>
            </a:r>
          </a:p>
          <a:p>
            <a:r>
              <a:rPr lang="en-US" dirty="0"/>
              <a:t>Shuttle Automation – GPS waypoints</a:t>
            </a:r>
          </a:p>
          <a:p>
            <a:r>
              <a:rPr lang="en-US" dirty="0"/>
              <a:t>Speed and Steering – Your basics</a:t>
            </a:r>
          </a:p>
          <a:p>
            <a:endParaRPr lang="en-US" dirty="0"/>
          </a:p>
        </p:txBody>
      </p:sp>
    </p:spTree>
    <p:extLst>
      <p:ext uri="{BB962C8B-B14F-4D97-AF65-F5344CB8AC3E}">
        <p14:creationId xmlns:p14="http://schemas.microsoft.com/office/powerpoint/2010/main" val="22397899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Explain list. </a:t>
            </a:r>
          </a:p>
        </p:txBody>
      </p:sp>
    </p:spTree>
    <p:extLst>
      <p:ext uri="{BB962C8B-B14F-4D97-AF65-F5344CB8AC3E}">
        <p14:creationId xmlns:p14="http://schemas.microsoft.com/office/powerpoint/2010/main" val="1335421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4633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40159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27409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44698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column is similar to the 12V.  The “less noisy” comment is what is typically observed.  This is because Delphi</a:t>
            </a:r>
            <a:r>
              <a:rPr lang="en-US" baseline="0" dirty="0"/>
              <a:t> has not determined what the actual </a:t>
            </a:r>
            <a:r>
              <a:rPr lang="en-US" baseline="0" dirty="0" err="1"/>
              <a:t>dBm</a:t>
            </a:r>
            <a:r>
              <a:rPr lang="en-US" baseline="0" dirty="0"/>
              <a:t> detection threshold really is, other than it is less than 10 </a:t>
            </a:r>
            <a:r>
              <a:rPr lang="en-US" baseline="0" dirty="0" err="1"/>
              <a:t>dBm</a:t>
            </a:r>
            <a:r>
              <a:rPr lang="en-US" baseline="0" dirty="0"/>
              <a:t> –due to this, the data on the 24V version actually looks like there’s less noise for the same detection/reflection sample.</a:t>
            </a:r>
          </a:p>
          <a:p>
            <a:endParaRPr lang="en-US" baseline="0" dirty="0"/>
          </a:p>
          <a:p>
            <a:r>
              <a:rPr lang="en-US" baseline="0" dirty="0"/>
              <a:t>The second column highlights the main points that differ between the 12 and 24V versions.</a:t>
            </a:r>
            <a:endParaRPr lang="en-US" dirty="0"/>
          </a:p>
        </p:txBody>
      </p:sp>
      <p:sp>
        <p:nvSpPr>
          <p:cNvPr id="4" name="Slide Number Placeholder 3"/>
          <p:cNvSpPr>
            <a:spLocks noGrp="1"/>
          </p:cNvSpPr>
          <p:nvPr>
            <p:ph type="sldNum" sz="quarter" idx="10"/>
          </p:nvPr>
        </p:nvSpPr>
        <p:spPr/>
        <p:txBody>
          <a:bodyPr/>
          <a:lstStyle/>
          <a:p>
            <a:fld id="{DBB5F66E-FACB-4AF5-BE20-44E97BBFBA20}" type="slidenum">
              <a:rPr lang="en-US" smtClean="0"/>
              <a:t>27</a:t>
            </a:fld>
            <a:endParaRPr lang="en-US"/>
          </a:p>
        </p:txBody>
      </p:sp>
    </p:spTree>
    <p:extLst>
      <p:ext uri="{BB962C8B-B14F-4D97-AF65-F5344CB8AC3E}">
        <p14:creationId xmlns:p14="http://schemas.microsoft.com/office/powerpoint/2010/main" val="1051404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19584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0064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company was found by Bobby Hambrick in 2010 when he saw a gap in large industries such as many needed automotive sensors but could not get them. </a:t>
            </a:r>
          </a:p>
          <a:p>
            <a:r>
              <a:rPr lang="en-US" dirty="0"/>
              <a:t>Companies like Delphi would not sell sensors unless the customer bought  100,000 units. </a:t>
            </a:r>
          </a:p>
          <a:p>
            <a:r>
              <a:rPr lang="en-US" dirty="0"/>
              <a:t>In the beginning it was sales and support. We have now grown to integration, engineering, and software. </a:t>
            </a:r>
          </a:p>
          <a:p>
            <a:r>
              <a:rPr lang="en-US" dirty="0"/>
              <a:t>We have had strong growth over the years. </a:t>
            </a:r>
          </a:p>
          <a:p>
            <a:r>
              <a:rPr lang="en-US" dirty="0"/>
              <a:t>We have locations around the world to support our global customers. </a:t>
            </a:r>
          </a:p>
        </p:txBody>
      </p:sp>
    </p:spTree>
    <p:extLst>
      <p:ext uri="{BB962C8B-B14F-4D97-AF65-F5344CB8AC3E}">
        <p14:creationId xmlns:p14="http://schemas.microsoft.com/office/powerpoint/2010/main" val="33286428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69648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33956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39205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AutonomouStuff offers many solutions. </a:t>
            </a:r>
          </a:p>
          <a:p>
            <a:r>
              <a:rPr lang="en-US" dirty="0"/>
              <a:t>Product – we offer products in every area of autonomy. We have knowledgeable engineers that support these products. </a:t>
            </a:r>
          </a:p>
          <a:p>
            <a:r>
              <a:rPr lang="en-US" dirty="0"/>
              <a:t>Services – we offer many services to help get our customers started or moving along. </a:t>
            </a:r>
          </a:p>
          <a:p>
            <a:r>
              <a:rPr lang="en-US" dirty="0"/>
              <a:t>Software – We offer small software applications to help kick start our customers. Shuttle, Centering, Speed, Control, etc. </a:t>
            </a:r>
          </a:p>
          <a:p>
            <a:r>
              <a:rPr lang="en-US" dirty="0"/>
              <a:t>Platforms – We have by wire platforms that we have a lot of experience with and also work on many other platforms as well as customer platforms. </a:t>
            </a:r>
            <a:br>
              <a:rPr lang="en-US" dirty="0"/>
            </a:br>
            <a:r>
              <a:rPr lang="en-US" dirty="0"/>
              <a:t>Data Intelligence – All this data has to go somewhere. We can help our customer store this. </a:t>
            </a:r>
          </a:p>
        </p:txBody>
      </p:sp>
    </p:spTree>
    <p:extLst>
      <p:ext uri="{BB962C8B-B14F-4D97-AF65-F5344CB8AC3E}">
        <p14:creationId xmlns:p14="http://schemas.microsoft.com/office/powerpoint/2010/main" val="1115612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AutonomouStuff</a:t>
            </a:r>
            <a:r>
              <a:rPr lang="en-US" baseline="0" dirty="0"/>
              <a:t> has expanded globally to provide worldwide support to our customers. We are committed to leveraging our experience to stand behind those we work with and help them however we can. </a:t>
            </a:r>
          </a:p>
          <a:p>
            <a:pPr marL="0" marR="0" lvl="0" indent="0" defTabSz="457200" eaLnBrk="1" fontAlgn="auto" latinLnBrk="0" hangingPunct="1">
              <a:lnSpc>
                <a:spcPct val="117999"/>
              </a:lnSpc>
              <a:spcBef>
                <a:spcPts val="0"/>
              </a:spcBef>
              <a:spcAft>
                <a:spcPts val="0"/>
              </a:spcAft>
              <a:buClrTx/>
              <a:buSzTx/>
              <a:buFontTx/>
              <a:buNone/>
              <a:tabLst/>
              <a:defRPr/>
            </a:pPr>
            <a:endParaRPr lang="en-US" baseline="0" dirty="0"/>
          </a:p>
          <a:p>
            <a:pPr marL="0" marR="0" lvl="0" indent="0" defTabSz="457200" eaLnBrk="1" fontAlgn="auto" latinLnBrk="0" hangingPunct="1">
              <a:lnSpc>
                <a:spcPct val="117999"/>
              </a:lnSpc>
              <a:spcBef>
                <a:spcPts val="0"/>
              </a:spcBef>
              <a:spcAft>
                <a:spcPts val="0"/>
              </a:spcAft>
              <a:buClrTx/>
              <a:buSzTx/>
              <a:buFontTx/>
              <a:buNone/>
              <a:tabLst/>
              <a:defRPr/>
            </a:pPr>
            <a:r>
              <a:rPr lang="en-US" baseline="0" dirty="0"/>
              <a:t>Refer to map to explain location. </a:t>
            </a:r>
          </a:p>
          <a:p>
            <a:pPr marL="0" marR="0" lvl="0" indent="0" defTabSz="457200" eaLnBrk="1" fontAlgn="auto" latinLnBrk="0" hangingPunct="1">
              <a:lnSpc>
                <a:spcPct val="117999"/>
              </a:lnSpc>
              <a:spcBef>
                <a:spcPts val="0"/>
              </a:spcBef>
              <a:spcAft>
                <a:spcPts val="0"/>
              </a:spcAft>
              <a:buClrTx/>
              <a:buSzTx/>
              <a:buFontTx/>
              <a:buNone/>
              <a:tabLst/>
              <a:defRPr/>
            </a:pPr>
            <a:r>
              <a:rPr lang="en-US" baseline="0" dirty="0"/>
              <a:t>Integration is in Morton, SV, Germany, and China. </a:t>
            </a:r>
            <a:endParaRPr lang="en-US" dirty="0"/>
          </a:p>
          <a:p>
            <a:endParaRPr lang="en-US" dirty="0"/>
          </a:p>
        </p:txBody>
      </p:sp>
    </p:spTree>
    <p:extLst>
      <p:ext uri="{BB962C8B-B14F-4D97-AF65-F5344CB8AC3E}">
        <p14:creationId xmlns:p14="http://schemas.microsoft.com/office/powerpoint/2010/main" val="3597863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support more then just automotive. We are heavy in mining with the area we are in. We have worked with aerospace, maritime, railroad, and robotics. We help many universities and startups. </a:t>
            </a:r>
          </a:p>
        </p:txBody>
      </p:sp>
    </p:spTree>
    <p:extLst>
      <p:ext uri="{BB962C8B-B14F-4D97-AF65-F5344CB8AC3E}">
        <p14:creationId xmlns:p14="http://schemas.microsoft.com/office/powerpoint/2010/main" val="1521650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are heavy in the autonomous driving industry. Some of the top companies use our support. </a:t>
            </a:r>
          </a:p>
          <a:p>
            <a:r>
              <a:rPr lang="en-US" dirty="0"/>
              <a:t>We have equipment and software for 3D mapping, AI, Remote Control, Object tacking, etc. </a:t>
            </a:r>
          </a:p>
        </p:txBody>
      </p:sp>
    </p:spTree>
    <p:extLst>
      <p:ext uri="{BB962C8B-B14F-4D97-AF65-F5344CB8AC3E}">
        <p14:creationId xmlns:p14="http://schemas.microsoft.com/office/powerpoint/2010/main" val="2174544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AutonomouStuff</a:t>
            </a:r>
            <a:r>
              <a:rPr lang="en-US" baseline="0" dirty="0"/>
              <a:t> has built more automated driving research and development vehicles than any other company in the world  </a:t>
            </a:r>
            <a:r>
              <a:rPr lang="en-US" sz="7200" dirty="0"/>
              <a:t>Used in 12x countries in 4x different continents</a:t>
            </a:r>
          </a:p>
          <a:p>
            <a:pPr lvl="2"/>
            <a:r>
              <a:rPr lang="en-US" sz="6000" dirty="0"/>
              <a:t>USA, China, Canada, Israel, Korea, Australia, France, Germany, Taiwan, Japan, Italy, Qatar</a:t>
            </a:r>
          </a:p>
          <a:p>
            <a:endParaRPr lang="en-US" dirty="0"/>
          </a:p>
        </p:txBody>
      </p:sp>
    </p:spTree>
    <p:extLst>
      <p:ext uri="{BB962C8B-B14F-4D97-AF65-F5344CB8AC3E}">
        <p14:creationId xmlns:p14="http://schemas.microsoft.com/office/powerpoint/2010/main" val="1230194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Talk about the sensors on the car. </a:t>
            </a:r>
          </a:p>
        </p:txBody>
      </p:sp>
    </p:spTree>
    <p:extLst>
      <p:ext uri="{BB962C8B-B14F-4D97-AF65-F5344CB8AC3E}">
        <p14:creationId xmlns:p14="http://schemas.microsoft.com/office/powerpoint/2010/main" val="3750904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ea typeface="Helvetica Neue"/>
                <a:cs typeface="Helvetica Neue"/>
                <a:sym typeface="Helvetica Neue"/>
              </a:rPr>
              <a:t>We strive to research &amp; implement the latest product technologies to help you remain at the forefront of the industry.</a:t>
            </a:r>
          </a:p>
          <a:p>
            <a:pPr marL="0" marR="0" lvl="0" indent="0" defTabSz="457200" eaLnBrk="1" fontAlgn="auto" latinLnBrk="0" hangingPunct="1">
              <a:lnSpc>
                <a:spcPct val="117999"/>
              </a:lnSpc>
              <a:spcBef>
                <a:spcPts val="0"/>
              </a:spcBef>
              <a:spcAft>
                <a:spcPts val="0"/>
              </a:spcAft>
              <a:buClrTx/>
              <a:buSzTx/>
              <a:buFontTx/>
              <a:buNone/>
              <a:tabLst/>
              <a:defRPr/>
            </a:pPr>
            <a:endParaRPr lang="en-US" sz="2200" b="0" i="0" dirty="0">
              <a:effectLst/>
              <a:latin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Give examples of each product area,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b="0" i="0" dirty="0">
              <a:effectLst/>
              <a:latin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3D – new stereo camera. </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Actuation – Globe Motor</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By Wire – PACMOD</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Computing – Spectra</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Data acquisition and storage – Quantum</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Enclosures – APG</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GPS – Novatel</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Interface – Kvaser</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Kits – AS kits, Apollo, </a:t>
            </a:r>
            <a:r>
              <a:rPr lang="en-US" sz="2200" b="0" i="0" dirty="0" err="1">
                <a:effectLst/>
                <a:latin typeface="Helvetica Neue"/>
                <a:sym typeface="Helvetica Neue"/>
              </a:rPr>
              <a:t>etc</a:t>
            </a:r>
            <a:endParaRPr lang="en-US" sz="2200" b="0" i="0" dirty="0">
              <a:effectLst/>
              <a:latin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Lidar – Velodyne</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Platforms – Lexus</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Power Distribution – AS PDS</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Radar – Delphi</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Software – Our own</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dirty="0">
                <a:effectLst/>
                <a:latin typeface="Helvetica Neue"/>
                <a:sym typeface="Helvetica Neue"/>
              </a:rPr>
              <a:t>Ultrasonic – </a:t>
            </a:r>
            <a:r>
              <a:rPr lang="en-US" sz="2200" b="0" i="0" dirty="0" err="1">
                <a:effectLst/>
                <a:latin typeface="Helvetica Neue"/>
                <a:sym typeface="Helvetica Neue"/>
              </a:rPr>
              <a:t>Neobotix</a:t>
            </a:r>
            <a:endParaRPr lang="en-US" sz="2200" b="0" i="0" dirty="0">
              <a:effectLst/>
              <a:latin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dirty="0"/>
              <a:t>Vision – </a:t>
            </a:r>
            <a:r>
              <a:rPr lang="en-US" dirty="0" err="1"/>
              <a:t>Flir</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err="1"/>
              <a:t>Wirless</a:t>
            </a:r>
            <a:r>
              <a:rPr lang="en-US" dirty="0"/>
              <a:t> - </a:t>
            </a:r>
          </a:p>
          <a:p>
            <a:endParaRPr lang="en-US" dirty="0"/>
          </a:p>
        </p:txBody>
      </p:sp>
    </p:spTree>
    <p:extLst>
      <p:ext uri="{BB962C8B-B14F-4D97-AF65-F5344CB8AC3E}">
        <p14:creationId xmlns:p14="http://schemas.microsoft.com/office/powerpoint/2010/main" val="1931586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7.png"/><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10.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33.png"/><Relationship Id="rId3" Type="http://schemas.openxmlformats.org/officeDocument/2006/relationships/image" Target="../media/image27.png"/><Relationship Id="rId7" Type="http://schemas.openxmlformats.org/officeDocument/2006/relationships/image" Target="../media/image18.png"/><Relationship Id="rId12" Type="http://schemas.openxmlformats.org/officeDocument/2006/relationships/image" Target="../media/image32.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9.png"/><Relationship Id="rId11" Type="http://schemas.openxmlformats.org/officeDocument/2006/relationships/image" Target="../media/image31.png"/><Relationship Id="rId5" Type="http://schemas.openxmlformats.org/officeDocument/2006/relationships/image" Target="../media/image28.png"/><Relationship Id="rId15" Type="http://schemas.openxmlformats.org/officeDocument/2006/relationships/image" Target="../media/image10.png"/><Relationship Id="rId10" Type="http://schemas.openxmlformats.org/officeDocument/2006/relationships/image" Target="../media/image30.png"/><Relationship Id="rId4" Type="http://schemas.openxmlformats.org/officeDocument/2006/relationships/image" Target="../media/image19.png"/><Relationship Id="rId9" Type="http://schemas.openxmlformats.org/officeDocument/2006/relationships/image" Target="../media/image26.png"/><Relationship Id="rId14" Type="http://schemas.openxmlformats.org/officeDocument/2006/relationships/image" Target="../media/image3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7.pn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8.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9.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50.png"/><Relationship Id="rId18" Type="http://schemas.openxmlformats.org/officeDocument/2006/relationships/image" Target="../media/image55.png"/><Relationship Id="rId3" Type="http://schemas.openxmlformats.org/officeDocument/2006/relationships/image" Target="../media/image40.png"/><Relationship Id="rId21" Type="http://schemas.openxmlformats.org/officeDocument/2006/relationships/image" Target="../media/image10.png"/><Relationship Id="rId7" Type="http://schemas.openxmlformats.org/officeDocument/2006/relationships/image" Target="../media/image44.png"/><Relationship Id="rId12" Type="http://schemas.openxmlformats.org/officeDocument/2006/relationships/image" Target="../media/image49.png"/><Relationship Id="rId17" Type="http://schemas.openxmlformats.org/officeDocument/2006/relationships/image" Target="../media/image54.png"/><Relationship Id="rId2" Type="http://schemas.openxmlformats.org/officeDocument/2006/relationships/image" Target="../media/image4.png"/><Relationship Id="rId16" Type="http://schemas.openxmlformats.org/officeDocument/2006/relationships/image" Target="../media/image53.png"/><Relationship Id="rId20" Type="http://schemas.openxmlformats.org/officeDocument/2006/relationships/image" Target="../media/image57.png"/><Relationship Id="rId1" Type="http://schemas.openxmlformats.org/officeDocument/2006/relationships/slideMaster" Target="../slideMasters/slideMaster1.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png"/><Relationship Id="rId15" Type="http://schemas.openxmlformats.org/officeDocument/2006/relationships/image" Target="../media/image52.png"/><Relationship Id="rId10" Type="http://schemas.openxmlformats.org/officeDocument/2006/relationships/image" Target="../media/image47.png"/><Relationship Id="rId19" Type="http://schemas.openxmlformats.org/officeDocument/2006/relationships/image" Target="../media/image56.png"/><Relationship Id="rId4" Type="http://schemas.openxmlformats.org/officeDocument/2006/relationships/image" Target="../media/image41.png"/><Relationship Id="rId9" Type="http://schemas.openxmlformats.org/officeDocument/2006/relationships/image" Target="../media/image46.png"/><Relationship Id="rId14" Type="http://schemas.openxmlformats.org/officeDocument/2006/relationships/image" Target="../media/image51.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5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10.png"/><Relationship Id="rId7" Type="http://schemas.openxmlformats.org/officeDocument/2006/relationships/image" Target="../media/image62.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jpe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10.png"/><Relationship Id="rId7" Type="http://schemas.openxmlformats.org/officeDocument/2006/relationships/image" Target="../media/image6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59.jpe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0.png"/><Relationship Id="rId4" Type="http://schemas.microsoft.com/office/2007/relationships/hdphoto" Target="../media/hdphoto1.wdp"/></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10.png"/><Relationship Id="rId7" Type="http://schemas.openxmlformats.org/officeDocument/2006/relationships/image" Target="../media/image44.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42.png"/><Relationship Id="rId5" Type="http://schemas.openxmlformats.org/officeDocument/2006/relationships/image" Target="../media/image40.png"/><Relationship Id="rId4" Type="http://schemas.openxmlformats.org/officeDocument/2006/relationships/image" Target="../media/image59.jpeg"/><Relationship Id="rId9" Type="http://schemas.openxmlformats.org/officeDocument/2006/relationships/image" Target="../media/image7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7" name="Shape 27"/>
          <p:cNvSpPr>
            <a:spLocks noGrp="1"/>
          </p:cNvSpPr>
          <p:nvPr>
            <p:ph type="pic" sz="half" idx="13"/>
          </p:nvPr>
        </p:nvSpPr>
        <p:spPr>
          <a:xfrm>
            <a:off x="5970497" y="1695804"/>
            <a:ext cx="12425147" cy="7519634"/>
          </a:xfrm>
          <a:prstGeom prst="rect">
            <a:avLst/>
          </a:prstGeom>
        </p:spPr>
        <p:txBody>
          <a:bodyPr lIns="91439" tIns="45719" rIns="91439" bIns="45719" anchor="t">
            <a:noAutofit/>
          </a:bodyPr>
          <a:lstStyle/>
          <a:p>
            <a:endParaRPr dirty="0"/>
          </a:p>
        </p:txBody>
      </p:sp>
      <p:sp>
        <p:nvSpPr>
          <p:cNvPr id="28" name="Shape 28"/>
          <p:cNvSpPr>
            <a:spLocks noGrp="1"/>
          </p:cNvSpPr>
          <p:nvPr>
            <p:ph type="title"/>
          </p:nvPr>
        </p:nvSpPr>
        <p:spPr>
          <a:xfrm>
            <a:off x="4833937" y="9179718"/>
            <a:ext cx="14716126" cy="1589486"/>
          </a:xfrm>
          <a:prstGeom prst="rect">
            <a:avLst/>
          </a:prstGeom>
        </p:spPr>
        <p:txBody>
          <a:bodyPr anchor="b"/>
          <a:lstStyle/>
          <a:p>
            <a:r>
              <a:t>Title Text</a:t>
            </a:r>
          </a:p>
        </p:txBody>
      </p:sp>
      <p:sp>
        <p:nvSpPr>
          <p:cNvPr id="29" name="Shape 29"/>
          <p:cNvSpPr>
            <a:spLocks noGrp="1"/>
          </p:cNvSpPr>
          <p:nvPr>
            <p:ph type="body" sz="quarter" idx="1"/>
          </p:nvPr>
        </p:nvSpPr>
        <p:spPr>
          <a:xfrm>
            <a:off x="4833937" y="10759811"/>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30" name="Shape 30"/>
          <p:cNvSpPr>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Opening Slide">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11A0DEA-82E0-AA4C-8376-50C8B2851C1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
        <p:nvSpPr>
          <p:cNvPr id="5" name="Text Placeholder 5">
            <a:extLst>
              <a:ext uri="{FF2B5EF4-FFF2-40B4-BE49-F238E27FC236}">
                <a16:creationId xmlns:a16="http://schemas.microsoft.com/office/drawing/2014/main" id="{4BCB1F46-9D97-5945-8D53-C4A11246EEA3}"/>
              </a:ext>
            </a:extLst>
          </p:cNvPr>
          <p:cNvSpPr>
            <a:spLocks noGrp="1"/>
          </p:cNvSpPr>
          <p:nvPr>
            <p:ph type="body" sz="quarter" idx="10" hasCustomPrompt="1"/>
          </p:nvPr>
        </p:nvSpPr>
        <p:spPr>
          <a:xfrm>
            <a:off x="841174" y="9426160"/>
            <a:ext cx="9761951" cy="942405"/>
          </a:xfrm>
          <a:noFill/>
        </p:spPr>
        <p:txBody>
          <a:bodyPr>
            <a:normAutofit/>
          </a:bodyPr>
          <a:lstStyle>
            <a:lvl1pPr marL="0" indent="0">
              <a:buNone/>
              <a:defRPr sz="5000" b="0" i="0">
                <a:solidFill>
                  <a:srgbClr val="424242"/>
                </a:solidFill>
                <a:latin typeface="Noto Sans Thin" panose="020B0202040504020204" pitchFamily="34" charset="0"/>
                <a:ea typeface="Noto Sans Thin" panose="020B0202040504020204" pitchFamily="34" charset="0"/>
                <a:cs typeface="Noto Sans Thin" panose="020B0202040504020204" pitchFamily="34" charset="0"/>
              </a:defRPr>
            </a:lvl1pPr>
          </a:lstStyle>
          <a:p>
            <a:pPr lvl="0"/>
            <a:r>
              <a:rPr lang="en-US" dirty="0"/>
              <a:t>Your name</a:t>
            </a:r>
          </a:p>
        </p:txBody>
      </p:sp>
      <p:sp>
        <p:nvSpPr>
          <p:cNvPr id="6" name="Picture Placeholder 37">
            <a:extLst>
              <a:ext uri="{FF2B5EF4-FFF2-40B4-BE49-F238E27FC236}">
                <a16:creationId xmlns:a16="http://schemas.microsoft.com/office/drawing/2014/main" id="{2451F314-E625-9740-98F2-F41F1E0A34F3}"/>
              </a:ext>
            </a:extLst>
          </p:cNvPr>
          <p:cNvSpPr>
            <a:spLocks noGrp="1"/>
          </p:cNvSpPr>
          <p:nvPr>
            <p:ph type="pic" sz="quarter" idx="12"/>
          </p:nvPr>
        </p:nvSpPr>
        <p:spPr>
          <a:xfrm>
            <a:off x="13272544" y="1832769"/>
            <a:ext cx="9501187" cy="10336212"/>
          </a:xfrm>
          <a:noFill/>
        </p:spPr>
        <p:txBody>
          <a:bodyPr/>
          <a:lstStyle>
            <a:lvl1pPr marL="0" indent="0">
              <a:buNone/>
              <a:defRPr/>
            </a:lvl1pPr>
          </a:lstStyle>
          <a:p>
            <a:r>
              <a:rPr lang="en-US"/>
              <a:t>Click icon to add picture</a:t>
            </a:r>
            <a:endParaRPr lang="en-US" dirty="0"/>
          </a:p>
        </p:txBody>
      </p:sp>
      <p:sp>
        <p:nvSpPr>
          <p:cNvPr id="8" name="Text Placeholder 35">
            <a:extLst>
              <a:ext uri="{FF2B5EF4-FFF2-40B4-BE49-F238E27FC236}">
                <a16:creationId xmlns:a16="http://schemas.microsoft.com/office/drawing/2014/main" id="{EE79AD37-A51B-DE44-9F86-9240E44831D5}"/>
              </a:ext>
            </a:extLst>
          </p:cNvPr>
          <p:cNvSpPr>
            <a:spLocks noGrp="1"/>
          </p:cNvSpPr>
          <p:nvPr>
            <p:ph type="body" sz="quarter" idx="11" hasCustomPrompt="1"/>
          </p:nvPr>
        </p:nvSpPr>
        <p:spPr>
          <a:xfrm>
            <a:off x="841173" y="10420969"/>
            <a:ext cx="9761951" cy="1709737"/>
          </a:xfrm>
          <a:noFill/>
        </p:spPr>
        <p:txBody>
          <a:bodyPr>
            <a:normAutofit/>
          </a:bodyPr>
          <a:lstStyle>
            <a:lvl1pPr marL="0" indent="0">
              <a:buNone/>
              <a:defRPr sz="4400" b="0" i="0">
                <a:solidFill>
                  <a:srgbClr val="424242"/>
                </a:solidFill>
                <a:latin typeface="Noto Sans Thin" panose="020B0202040504020204" pitchFamily="34" charset="0"/>
                <a:ea typeface="Noto Sans Thin" panose="020B0202040504020204" pitchFamily="34" charset="0"/>
                <a:cs typeface="Noto Sans Thin" panose="020B0202040504020204" pitchFamily="34" charset="0"/>
              </a:defRPr>
            </a:lvl1pPr>
          </a:lstStyle>
          <a:p>
            <a:pPr lvl="0"/>
            <a:r>
              <a:rPr lang="en-US" dirty="0"/>
              <a:t>Job Title</a:t>
            </a:r>
          </a:p>
        </p:txBody>
      </p:sp>
      <p:pic>
        <p:nvPicPr>
          <p:cNvPr id="11" name="Picture 10">
            <a:extLst>
              <a:ext uri="{FF2B5EF4-FFF2-40B4-BE49-F238E27FC236}">
                <a16:creationId xmlns:a16="http://schemas.microsoft.com/office/drawing/2014/main" id="{242D4758-E54F-1244-9E17-D9264CC3D0A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41174" y="1537707"/>
            <a:ext cx="10698480" cy="2039284"/>
          </a:xfrm>
          <a:prstGeom prst="rect">
            <a:avLst/>
          </a:prstGeom>
        </p:spPr>
      </p:pic>
      <p:sp>
        <p:nvSpPr>
          <p:cNvPr id="12" name="Text Placeholder 13">
            <a:extLst>
              <a:ext uri="{FF2B5EF4-FFF2-40B4-BE49-F238E27FC236}">
                <a16:creationId xmlns:a16="http://schemas.microsoft.com/office/drawing/2014/main" id="{40A19BEA-1EE1-994C-9E2B-A1C335F82C53}"/>
              </a:ext>
            </a:extLst>
          </p:cNvPr>
          <p:cNvSpPr>
            <a:spLocks noGrp="1"/>
          </p:cNvSpPr>
          <p:nvPr>
            <p:ph type="body" sz="quarter" idx="13" hasCustomPrompt="1"/>
          </p:nvPr>
        </p:nvSpPr>
        <p:spPr>
          <a:xfrm>
            <a:off x="841174" y="5121894"/>
            <a:ext cx="10698480" cy="2759365"/>
          </a:xfrm>
        </p:spPr>
        <p:txBody>
          <a:bodyPr>
            <a:noAutofit/>
          </a:bodyPr>
          <a:lstStyle>
            <a:lvl1pPr marL="0" indent="0" algn="l">
              <a:buNone/>
              <a:defRPr sz="8999" b="0" i="0" baseline="0">
                <a:solidFill>
                  <a:srgbClr val="424242"/>
                </a:solidFill>
                <a:latin typeface="Noto Sans Thin" panose="020B0202040504020204" pitchFamily="34" charset="0"/>
                <a:ea typeface="Noto Sans Thin" panose="020B0202040504020204" pitchFamily="34" charset="0"/>
                <a:cs typeface="Noto Sans Thin" panose="020B0202040504020204" pitchFamily="34" charset="0"/>
              </a:defRPr>
            </a:lvl1pPr>
          </a:lstStyle>
          <a:p>
            <a:pPr lvl="0"/>
            <a:r>
              <a:rPr lang="en-US" dirty="0"/>
              <a:t>Insert title</a:t>
            </a:r>
          </a:p>
        </p:txBody>
      </p:sp>
    </p:spTree>
    <p:extLst>
      <p:ext uri="{BB962C8B-B14F-4D97-AF65-F5344CB8AC3E}">
        <p14:creationId xmlns:p14="http://schemas.microsoft.com/office/powerpoint/2010/main" val="2866701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lank slides">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846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AStuff Map">
    <p:spTree>
      <p:nvGrpSpPr>
        <p:cNvPr id="1" name=""/>
        <p:cNvGrpSpPr/>
        <p:nvPr/>
      </p:nvGrpSpPr>
      <p:grpSpPr>
        <a:xfrm>
          <a:off x="0" y="0"/>
          <a:ext cx="0" cy="0"/>
          <a:chOff x="0" y="0"/>
          <a:chExt cx="0" cy="0"/>
        </a:xfrm>
      </p:grpSpPr>
      <p:pic>
        <p:nvPicPr>
          <p:cNvPr id="52" name="Picture 51">
            <a:extLst>
              <a:ext uri="{FF2B5EF4-FFF2-40B4-BE49-F238E27FC236}">
                <a16:creationId xmlns:a16="http://schemas.microsoft.com/office/drawing/2014/main" id="{F336648C-B6F0-5346-8778-02BDAB2430E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
        <p:nvSpPr>
          <p:cNvPr id="7" name="Shape 169">
            <a:extLst>
              <a:ext uri="{FF2B5EF4-FFF2-40B4-BE49-F238E27FC236}">
                <a16:creationId xmlns:a16="http://schemas.microsoft.com/office/drawing/2014/main" id="{A6E90208-BFA7-294B-981F-65F9CDE075D7}"/>
              </a:ext>
            </a:extLst>
          </p:cNvPr>
          <p:cNvSpPr txBox="1"/>
          <p:nvPr userDrawn="1"/>
        </p:nvSpPr>
        <p:spPr>
          <a:xfrm>
            <a:off x="1041606" y="9866518"/>
            <a:ext cx="22928327" cy="2175591"/>
          </a:xfrm>
          <a:prstGeom prst="rect">
            <a:avLst/>
          </a:prstGeom>
          <a:ln w="12700">
            <a:miter lim="400000"/>
          </a:ln>
          <a:extLst>
            <a:ext uri="{C572A759-6A51-4108-AA02-DFA0A04FC94B}">
              <ma14:wrappingTextBoxFlag xmlns:ma14="http://schemas.microsoft.com/office/mac/drawingml/2011/main" xmlns="" val="1"/>
            </a:ext>
          </a:extLst>
        </p:spPr>
        <p:txBody>
          <a:bodyPr wrap="square" lIns="71435" tIns="71435" rIns="71435" bIns="71435" anchor="ctr">
            <a:spAutoFit/>
          </a:bodyPr>
          <a:lstStyle/>
          <a:p>
            <a:pPr algn="l"/>
            <a:r>
              <a:rPr lang="en-US" sz="4400" b="0" i="0" dirty="0">
                <a:solidFill>
                  <a:srgbClr val="333333"/>
                </a:solidFill>
                <a:latin typeface="Noto Sans Light" panose="020B0402040504020204" pitchFamily="34" charset="0"/>
                <a:ea typeface="Noto Sans Light" panose="020B0402040504020204" pitchFamily="34" charset="0"/>
                <a:cs typeface="Noto Sans Light" panose="020B0402040504020204" pitchFamily="34" charset="0"/>
              </a:rPr>
              <a:t>Vision: To</a:t>
            </a:r>
            <a:r>
              <a:rPr lang="en-US" sz="4400" b="0" i="0" dirty="0">
                <a:solidFill>
                  <a:schemeClr val="tx1"/>
                </a:solidFill>
                <a:latin typeface="Noto Sans Light" panose="020B0402040504020204" pitchFamily="34" charset="0"/>
                <a:ea typeface="Noto Sans Light" panose="020B0402040504020204" pitchFamily="34" charset="0"/>
                <a:cs typeface="Noto Sans Light" panose="020B0402040504020204" pitchFamily="34" charset="0"/>
              </a:rPr>
              <a:t> </a:t>
            </a:r>
            <a:r>
              <a:rPr lang="en-US" sz="4400" b="0" i="0" dirty="0">
                <a:solidFill>
                  <a:srgbClr val="FF6600"/>
                </a:solidFill>
                <a:latin typeface="Noto Sans Light" panose="020B0402040504020204" pitchFamily="34" charset="0"/>
                <a:ea typeface="Noto Sans Light" panose="020B0402040504020204" pitchFamily="34" charset="0"/>
                <a:cs typeface="Noto Sans Light" panose="020B0402040504020204" pitchFamily="34" charset="0"/>
              </a:rPr>
              <a:t>enable the future of transportation </a:t>
            </a:r>
            <a:r>
              <a:rPr lang="en-US" sz="4400" b="0" i="0" dirty="0">
                <a:solidFill>
                  <a:srgbClr val="333333"/>
                </a:solidFill>
                <a:latin typeface="Noto Sans Light" panose="020B0402040504020204" pitchFamily="34" charset="0"/>
                <a:ea typeface="Noto Sans Light" panose="020B0402040504020204" pitchFamily="34" charset="0"/>
                <a:cs typeface="Noto Sans Light" panose="020B0402040504020204" pitchFamily="34" charset="0"/>
              </a:rPr>
              <a:t>by significantly reducing development time of autonomy, driving our customers forward. We do this by bringing together the world’s best technologies: products, engineering services, software and data intelligence.</a:t>
            </a:r>
          </a:p>
        </p:txBody>
      </p:sp>
      <p:sp>
        <p:nvSpPr>
          <p:cNvPr id="20" name="Rectangle 19">
            <a:extLst>
              <a:ext uri="{FF2B5EF4-FFF2-40B4-BE49-F238E27FC236}">
                <a16:creationId xmlns:a16="http://schemas.microsoft.com/office/drawing/2014/main" id="{2ADD16F0-3BF3-5C49-A06C-66C99F097B5C}"/>
              </a:ext>
            </a:extLst>
          </p:cNvPr>
          <p:cNvSpPr/>
          <p:nvPr userDrawn="1"/>
        </p:nvSpPr>
        <p:spPr>
          <a:xfrm>
            <a:off x="-1780088" y="2160453"/>
            <a:ext cx="26521275" cy="6679096"/>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6AD1B939-55B2-734E-B00A-8422A1AEDE6E}"/>
              </a:ext>
            </a:extLst>
          </p:cNvPr>
          <p:cNvGrpSpPr/>
          <p:nvPr userDrawn="1"/>
        </p:nvGrpSpPr>
        <p:grpSpPr>
          <a:xfrm>
            <a:off x="709738" y="3810107"/>
            <a:ext cx="22928327" cy="3490026"/>
            <a:chOff x="709738" y="3810107"/>
            <a:chExt cx="22928327" cy="3490026"/>
          </a:xfrm>
        </p:grpSpPr>
        <p:sp>
          <p:nvSpPr>
            <p:cNvPr id="13" name="Rectangle 12">
              <a:extLst>
                <a:ext uri="{FF2B5EF4-FFF2-40B4-BE49-F238E27FC236}">
                  <a16:creationId xmlns:a16="http://schemas.microsoft.com/office/drawing/2014/main" id="{5091F880-74C5-5C43-BD4C-9B64189E1671}"/>
                </a:ext>
              </a:extLst>
            </p:cNvPr>
            <p:cNvSpPr/>
            <p:nvPr userDrawn="1"/>
          </p:nvSpPr>
          <p:spPr>
            <a:xfrm>
              <a:off x="709738" y="6424018"/>
              <a:ext cx="4409015"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Founded in 2010, </a:t>
              </a:r>
            </a:p>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headquartered in Morton, IL</a:t>
              </a:r>
            </a:p>
          </p:txBody>
        </p:sp>
        <p:sp>
          <p:nvSpPr>
            <p:cNvPr id="14" name="Rectangle 13">
              <a:extLst>
                <a:ext uri="{FF2B5EF4-FFF2-40B4-BE49-F238E27FC236}">
                  <a16:creationId xmlns:a16="http://schemas.microsoft.com/office/drawing/2014/main" id="{332C6CD8-DCA5-CD44-BADC-D40E478674D7}"/>
                </a:ext>
              </a:extLst>
            </p:cNvPr>
            <p:cNvSpPr/>
            <p:nvPr userDrawn="1"/>
          </p:nvSpPr>
          <p:spPr>
            <a:xfrm>
              <a:off x="6566553" y="6424018"/>
              <a:ext cx="4842712"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Consistent, </a:t>
              </a:r>
            </a:p>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continuous growth</a:t>
              </a:r>
            </a:p>
          </p:txBody>
        </p:sp>
        <p:sp>
          <p:nvSpPr>
            <p:cNvPr id="15" name="Rectangle 14">
              <a:extLst>
                <a:ext uri="{FF2B5EF4-FFF2-40B4-BE49-F238E27FC236}">
                  <a16:creationId xmlns:a16="http://schemas.microsoft.com/office/drawing/2014/main" id="{5D151145-BF69-BF48-B707-5591910B544F}"/>
                </a:ext>
              </a:extLst>
            </p:cNvPr>
            <p:cNvSpPr/>
            <p:nvPr userDrawn="1"/>
          </p:nvSpPr>
          <p:spPr>
            <a:xfrm>
              <a:off x="12925675" y="6424018"/>
              <a:ext cx="4554130"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Thousands of</a:t>
              </a:r>
            </a:p>
            <a:p>
              <a:pPr>
                <a:buSzPct val="75000"/>
                <a:defRPr>
                  <a:latin typeface="PT Sans"/>
                  <a:ea typeface="PT Sans"/>
                  <a:cs typeface="PT Sans"/>
                  <a:sym typeface="PT Sans"/>
                </a:defRPr>
              </a:pP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customers worldwide</a:t>
              </a:r>
            </a:p>
          </p:txBody>
        </p:sp>
        <p:sp>
          <p:nvSpPr>
            <p:cNvPr id="16" name="Rectangle 15">
              <a:extLst>
                <a:ext uri="{FF2B5EF4-FFF2-40B4-BE49-F238E27FC236}">
                  <a16:creationId xmlns:a16="http://schemas.microsoft.com/office/drawing/2014/main" id="{E43EA982-8E9E-2840-8722-AB93C06A69A9}"/>
                </a:ext>
              </a:extLst>
            </p:cNvPr>
            <p:cNvSpPr/>
            <p:nvPr userDrawn="1"/>
          </p:nvSpPr>
          <p:spPr>
            <a:xfrm>
              <a:off x="18902204" y="6438359"/>
              <a:ext cx="4735861" cy="861774"/>
            </a:xfrm>
            <a:prstGeom prst="rect">
              <a:avLst/>
            </a:prstGeom>
          </p:spPr>
          <p:txBody>
            <a:bodyPr wrap="square">
              <a:spAutoFit/>
            </a:bodyPr>
            <a:lstStyle/>
            <a:p>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Globally recognized brand </a:t>
              </a:r>
            </a:p>
            <a:p>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&amp; strong worldwide presence</a:t>
              </a:r>
            </a:p>
          </p:txBody>
        </p:sp>
        <p:pic>
          <p:nvPicPr>
            <p:cNvPr id="3" name="Picture 2">
              <a:extLst>
                <a:ext uri="{FF2B5EF4-FFF2-40B4-BE49-F238E27FC236}">
                  <a16:creationId xmlns:a16="http://schemas.microsoft.com/office/drawing/2014/main" id="{2D784C57-80FA-5E4E-A40E-2B24CA1F635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264400" y="3810107"/>
              <a:ext cx="1070379" cy="2442273"/>
            </a:xfrm>
            <a:prstGeom prst="rect">
              <a:avLst/>
            </a:prstGeom>
          </p:spPr>
        </p:pic>
        <p:pic>
          <p:nvPicPr>
            <p:cNvPr id="6" name="Picture 5">
              <a:extLst>
                <a:ext uri="{FF2B5EF4-FFF2-40B4-BE49-F238E27FC236}">
                  <a16:creationId xmlns:a16="http://schemas.microsoft.com/office/drawing/2014/main" id="{7D8E13F7-41FF-F445-B7B2-F2D1DDFD8F88}"/>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7878334" y="4001066"/>
              <a:ext cx="2219150" cy="2219150"/>
            </a:xfrm>
            <a:prstGeom prst="rect">
              <a:avLst/>
            </a:prstGeom>
          </p:spPr>
        </p:pic>
        <p:pic>
          <p:nvPicPr>
            <p:cNvPr id="10" name="Picture 9">
              <a:extLst>
                <a:ext uri="{FF2B5EF4-FFF2-40B4-BE49-F238E27FC236}">
                  <a16:creationId xmlns:a16="http://schemas.microsoft.com/office/drawing/2014/main" id="{48632204-603A-614E-A396-C05DA65E575F}"/>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14130105" y="4112821"/>
              <a:ext cx="2121439" cy="2121439"/>
            </a:xfrm>
            <a:prstGeom prst="rect">
              <a:avLst/>
            </a:prstGeom>
          </p:spPr>
        </p:pic>
        <p:pic>
          <p:nvPicPr>
            <p:cNvPr id="17" name="Picture 16">
              <a:extLst>
                <a:ext uri="{FF2B5EF4-FFF2-40B4-BE49-F238E27FC236}">
                  <a16:creationId xmlns:a16="http://schemas.microsoft.com/office/drawing/2014/main" id="{4C218694-3E66-9943-9FCF-5D4DE00B718F}"/>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20148675" y="3887228"/>
              <a:ext cx="2191267" cy="2353344"/>
            </a:xfrm>
            <a:prstGeom prst="rect">
              <a:avLst/>
            </a:prstGeom>
          </p:spPr>
        </p:pic>
      </p:grpSp>
      <p:grpSp>
        <p:nvGrpSpPr>
          <p:cNvPr id="29" name="Group 28">
            <a:extLst>
              <a:ext uri="{FF2B5EF4-FFF2-40B4-BE49-F238E27FC236}">
                <a16:creationId xmlns:a16="http://schemas.microsoft.com/office/drawing/2014/main" id="{231F2931-732E-6048-B3B9-102E408C7110}"/>
              </a:ext>
            </a:extLst>
          </p:cNvPr>
          <p:cNvGrpSpPr/>
          <p:nvPr userDrawn="1"/>
        </p:nvGrpSpPr>
        <p:grpSpPr>
          <a:xfrm>
            <a:off x="-3276240" y="-21527892"/>
            <a:ext cx="29371010" cy="16241210"/>
            <a:chOff x="-3590010" y="-636910"/>
            <a:chExt cx="29371010" cy="16241210"/>
          </a:xfrm>
        </p:grpSpPr>
        <p:cxnSp>
          <p:nvCxnSpPr>
            <p:cNvPr id="19" name="Straight Connector 18">
              <a:extLst>
                <a:ext uri="{FF2B5EF4-FFF2-40B4-BE49-F238E27FC236}">
                  <a16:creationId xmlns:a16="http://schemas.microsoft.com/office/drawing/2014/main" id="{BB4A5083-187A-0949-BF13-ABFD7C1ACD40}"/>
                </a:ext>
              </a:extLst>
            </p:cNvPr>
            <p:cNvCxnSpPr/>
            <p:nvPr userDrawn="1"/>
          </p:nvCxnSpPr>
          <p:spPr>
            <a:xfrm>
              <a:off x="12192000" y="-35968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A23F379-8EBB-454E-A39D-819E57D6AE68}"/>
                </a:ext>
              </a:extLst>
            </p:cNvPr>
            <p:cNvCxnSpPr/>
            <p:nvPr userDrawn="1"/>
          </p:nvCxnSpPr>
          <p:spPr>
            <a:xfrm>
              <a:off x="5831414" y="-63691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55C1AE-333F-4A42-A773-09B75A890638}"/>
                </a:ext>
              </a:extLst>
            </p:cNvPr>
            <p:cNvCxnSpPr>
              <a:cxnSpLocks/>
            </p:cNvCxnSpPr>
            <p:nvPr userDrawn="1"/>
          </p:nvCxnSpPr>
          <p:spPr>
            <a:xfrm flipH="1">
              <a:off x="-3590010" y="365066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0DAFDC-DC27-A14C-84F4-38CF3282B854}"/>
                </a:ext>
              </a:extLst>
            </p:cNvPr>
            <p:cNvCxnSpPr>
              <a:cxnSpLocks/>
            </p:cNvCxnSpPr>
            <p:nvPr userDrawn="1"/>
          </p:nvCxnSpPr>
          <p:spPr>
            <a:xfrm flipH="1">
              <a:off x="-3590010" y="725746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D5F51FF-FE41-4048-B01B-13C553A9FF65}"/>
                </a:ext>
              </a:extLst>
            </p:cNvPr>
            <p:cNvCxnSpPr/>
            <p:nvPr userDrawn="1"/>
          </p:nvCxnSpPr>
          <p:spPr>
            <a:xfrm>
              <a:off x="24322509" y="-43039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1E83A12-1649-E242-A9BF-3FD38230BE1B}"/>
                </a:ext>
              </a:extLst>
            </p:cNvPr>
            <p:cNvCxnSpPr/>
            <p:nvPr userDrawn="1"/>
          </p:nvCxnSpPr>
          <p:spPr>
            <a:xfrm>
              <a:off x="0" y="-13597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C2BD645-29BF-1E45-AEE4-E497A6D75EC5}"/>
                </a:ext>
              </a:extLst>
            </p:cNvPr>
            <p:cNvCxnSpPr/>
            <p:nvPr userDrawn="1"/>
          </p:nvCxnSpPr>
          <p:spPr>
            <a:xfrm>
              <a:off x="709738" y="-176365"/>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449438D-5C03-8347-80F8-2B8A24DD3D1D}"/>
                </a:ext>
              </a:extLst>
            </p:cNvPr>
            <p:cNvCxnSpPr/>
            <p:nvPr userDrawn="1"/>
          </p:nvCxnSpPr>
          <p:spPr>
            <a:xfrm>
              <a:off x="5120214" y="-16430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E8A9718-2EA6-9341-86E9-48C971DF831A}"/>
                </a:ext>
              </a:extLst>
            </p:cNvPr>
            <p:cNvCxnSpPr/>
            <p:nvPr userDrawn="1"/>
          </p:nvCxnSpPr>
          <p:spPr>
            <a:xfrm>
              <a:off x="5856814" y="-9559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E71CA29-4CC7-A542-9E8F-E083FAAC718E}"/>
                </a:ext>
              </a:extLst>
            </p:cNvPr>
            <p:cNvCxnSpPr/>
            <p:nvPr userDrawn="1"/>
          </p:nvCxnSpPr>
          <p:spPr>
            <a:xfrm>
              <a:off x="6566552" y="-13597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F46A830-E335-A84A-B534-88AAFB3904EE}"/>
                </a:ext>
              </a:extLst>
            </p:cNvPr>
            <p:cNvCxnSpPr/>
            <p:nvPr userDrawn="1"/>
          </p:nvCxnSpPr>
          <p:spPr>
            <a:xfrm>
              <a:off x="11461525" y="36020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49A00D9-A8C4-984F-A4C7-BF9C0FEE6D56}"/>
                </a:ext>
              </a:extLst>
            </p:cNvPr>
            <p:cNvCxnSpPr/>
            <p:nvPr userDrawn="1"/>
          </p:nvCxnSpPr>
          <p:spPr>
            <a:xfrm>
              <a:off x="12171263" y="31981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317C558-95B8-8047-B61F-825BEFA82E50}"/>
                </a:ext>
              </a:extLst>
            </p:cNvPr>
            <p:cNvCxnSpPr/>
            <p:nvPr userDrawn="1"/>
          </p:nvCxnSpPr>
          <p:spPr>
            <a:xfrm>
              <a:off x="17454510" y="36020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A3FE05D-DF58-B140-BB67-7393322DBBBF}"/>
                </a:ext>
              </a:extLst>
            </p:cNvPr>
            <p:cNvCxnSpPr/>
            <p:nvPr userDrawn="1"/>
          </p:nvCxnSpPr>
          <p:spPr>
            <a:xfrm>
              <a:off x="18165710" y="63960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4B35FA1-E70F-A741-B6E4-D6481D920156}"/>
                </a:ext>
              </a:extLst>
            </p:cNvPr>
            <p:cNvCxnSpPr/>
            <p:nvPr userDrawn="1"/>
          </p:nvCxnSpPr>
          <p:spPr>
            <a:xfrm>
              <a:off x="18875448" y="59921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92266CD-A266-714D-920F-C397C2841392}"/>
                </a:ext>
              </a:extLst>
            </p:cNvPr>
            <p:cNvCxnSpPr/>
            <p:nvPr userDrawn="1"/>
          </p:nvCxnSpPr>
          <p:spPr>
            <a:xfrm>
              <a:off x="23590619" y="402678"/>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A8653B7-9CD9-5545-AE3E-C571982621C2}"/>
                </a:ext>
              </a:extLst>
            </p:cNvPr>
            <p:cNvCxnSpPr/>
            <p:nvPr userDrawn="1"/>
          </p:nvCxnSpPr>
          <p:spPr>
            <a:xfrm>
              <a:off x="24300357" y="36229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46A69D-D6D7-E541-AED9-C0A2B0B62E77}"/>
                </a:ext>
              </a:extLst>
            </p:cNvPr>
            <p:cNvCxnSpPr/>
            <p:nvPr userDrawn="1"/>
          </p:nvCxnSpPr>
          <p:spPr>
            <a:xfrm>
              <a:off x="12217400" y="67998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B0A68B5-BD4C-8C45-B94D-33F55B9CACF4}"/>
                </a:ext>
              </a:extLst>
            </p:cNvPr>
            <p:cNvCxnSpPr/>
            <p:nvPr userDrawn="1"/>
          </p:nvCxnSpPr>
          <p:spPr>
            <a:xfrm>
              <a:off x="12927138" y="639600"/>
              <a:ext cx="0" cy="14924314"/>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9" name="Straight Connector 38">
            <a:extLst>
              <a:ext uri="{FF2B5EF4-FFF2-40B4-BE49-F238E27FC236}">
                <a16:creationId xmlns:a16="http://schemas.microsoft.com/office/drawing/2014/main" id="{5FD79535-F5FA-C245-9CEB-4CDF3848947A}"/>
              </a:ext>
            </a:extLst>
          </p:cNvPr>
          <p:cNvCxnSpPr/>
          <p:nvPr userDrawn="1"/>
        </p:nvCxnSpPr>
        <p:spPr>
          <a:xfrm>
            <a:off x="-1390589" y="2144870"/>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5EE4BAB-60A8-2F4F-9B37-B0A226F2B810}"/>
              </a:ext>
            </a:extLst>
          </p:cNvPr>
          <p:cNvCxnSpPr/>
          <p:nvPr userDrawn="1"/>
        </p:nvCxnSpPr>
        <p:spPr>
          <a:xfrm>
            <a:off x="-1024559" y="8823966"/>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8E92B91C-3933-D440-92EE-A4FF3F62E417}"/>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Our company</a:t>
            </a:r>
          </a:p>
        </p:txBody>
      </p:sp>
      <p:pic>
        <p:nvPicPr>
          <p:cNvPr id="54" name="Picture 53">
            <a:extLst>
              <a:ext uri="{FF2B5EF4-FFF2-40B4-BE49-F238E27FC236}">
                <a16:creationId xmlns:a16="http://schemas.microsoft.com/office/drawing/2014/main" id="{4437E229-3372-744B-ACC3-99A0AFA15F99}"/>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Tree>
    <p:extLst>
      <p:ext uri="{BB962C8B-B14F-4D97-AF65-F5344CB8AC3E}">
        <p14:creationId xmlns:p14="http://schemas.microsoft.com/office/powerpoint/2010/main" val="650430005"/>
      </p:ext>
    </p:extLst>
  </p:cSld>
  <p:clrMapOvr>
    <a:masterClrMapping/>
  </p:clrMapOvr>
  <p:extLst mod="1">
    <p:ext uri="{DCECCB84-F9BA-43D5-87BE-67443E8EF086}">
      <p15:sldGuideLst xmlns:p15="http://schemas.microsoft.com/office/powerpoint/2012/main">
        <p15:guide id="1" orient="horz" pos="3744">
          <p15:clr>
            <a:srgbClr val="FBAE40"/>
          </p15:clr>
        </p15:guide>
        <p15:guide id="2" pos="76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olutions page 3">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A9EDC5C-3E43-CF40-80EF-2FFDD2B3ACEE}"/>
              </a:ext>
            </a:extLst>
          </p:cNvPr>
          <p:cNvSpPr/>
          <p:nvPr userDrawn="1"/>
        </p:nvSpPr>
        <p:spPr>
          <a:xfrm>
            <a:off x="-1406905" y="3535031"/>
            <a:ext cx="26521275" cy="6679096"/>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1" name="Picture 50">
            <a:extLst>
              <a:ext uri="{FF2B5EF4-FFF2-40B4-BE49-F238E27FC236}">
                <a16:creationId xmlns:a16="http://schemas.microsoft.com/office/drawing/2014/main" id="{448149D6-9A2F-9E40-821A-270452AF5E5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grpSp>
        <p:nvGrpSpPr>
          <p:cNvPr id="7" name="Group 6">
            <a:extLst>
              <a:ext uri="{FF2B5EF4-FFF2-40B4-BE49-F238E27FC236}">
                <a16:creationId xmlns:a16="http://schemas.microsoft.com/office/drawing/2014/main" id="{3BF7781F-9333-EC4F-8C03-85A62333D997}"/>
              </a:ext>
            </a:extLst>
          </p:cNvPr>
          <p:cNvGrpSpPr/>
          <p:nvPr userDrawn="1"/>
        </p:nvGrpSpPr>
        <p:grpSpPr>
          <a:xfrm>
            <a:off x="70411" y="4632406"/>
            <a:ext cx="23552005" cy="4547388"/>
            <a:chOff x="70411" y="4632406"/>
            <a:chExt cx="23552005" cy="4547388"/>
          </a:xfrm>
        </p:grpSpPr>
        <p:pic>
          <p:nvPicPr>
            <p:cNvPr id="6" name="Picture 5">
              <a:extLst>
                <a:ext uri="{FF2B5EF4-FFF2-40B4-BE49-F238E27FC236}">
                  <a16:creationId xmlns:a16="http://schemas.microsoft.com/office/drawing/2014/main" id="{D1D3A2AC-47B4-7F45-A6DF-8805AA0372C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702369" y="4632406"/>
              <a:ext cx="2011680" cy="2011680"/>
            </a:xfrm>
            <a:prstGeom prst="rect">
              <a:avLst/>
            </a:prstGeom>
          </p:spPr>
        </p:pic>
        <p:pic>
          <p:nvPicPr>
            <p:cNvPr id="10" name="Picture 9">
              <a:extLst>
                <a:ext uri="{FF2B5EF4-FFF2-40B4-BE49-F238E27FC236}">
                  <a16:creationId xmlns:a16="http://schemas.microsoft.com/office/drawing/2014/main" id="{6C562100-C8C2-2A40-8A46-4F35EDAD0837}"/>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359437" y="4660782"/>
              <a:ext cx="2011680" cy="2011680"/>
            </a:xfrm>
            <a:prstGeom prst="rect">
              <a:avLst/>
            </a:prstGeom>
          </p:spPr>
        </p:pic>
        <p:pic>
          <p:nvPicPr>
            <p:cNvPr id="11" name="Picture 10">
              <a:extLst>
                <a:ext uri="{FF2B5EF4-FFF2-40B4-BE49-F238E27FC236}">
                  <a16:creationId xmlns:a16="http://schemas.microsoft.com/office/drawing/2014/main" id="{E3E9496B-80D6-FD47-A3C0-86DE036BEA7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6092528" y="4670165"/>
              <a:ext cx="2011680" cy="2011680"/>
            </a:xfrm>
            <a:prstGeom prst="rect">
              <a:avLst/>
            </a:prstGeom>
          </p:spPr>
        </p:pic>
        <p:pic>
          <p:nvPicPr>
            <p:cNvPr id="12" name="Picture 11">
              <a:extLst>
                <a:ext uri="{FF2B5EF4-FFF2-40B4-BE49-F238E27FC236}">
                  <a16:creationId xmlns:a16="http://schemas.microsoft.com/office/drawing/2014/main" id="{3BC5D1CE-9317-8B45-BCD9-2242419F991A}"/>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10952221" y="4673272"/>
              <a:ext cx="2011680" cy="2011680"/>
            </a:xfrm>
            <a:prstGeom prst="rect">
              <a:avLst/>
            </a:prstGeom>
          </p:spPr>
        </p:pic>
        <p:sp>
          <p:nvSpPr>
            <p:cNvPr id="2" name="TextBox 1">
              <a:extLst>
                <a:ext uri="{FF2B5EF4-FFF2-40B4-BE49-F238E27FC236}">
                  <a16:creationId xmlns:a16="http://schemas.microsoft.com/office/drawing/2014/main" id="{18999FB3-1AD8-6646-AB37-53D11A5A5553}"/>
                </a:ext>
              </a:extLst>
            </p:cNvPr>
            <p:cNvSpPr txBox="1"/>
            <p:nvPr userDrawn="1"/>
          </p:nvSpPr>
          <p:spPr>
            <a:xfrm>
              <a:off x="14381047" y="8306372"/>
              <a:ext cx="4688039" cy="861774"/>
            </a:xfrm>
            <a:prstGeom prst="rect">
              <a:avLst/>
            </a:prstGeom>
            <a:noFill/>
          </p:spPr>
          <p:txBody>
            <a:bodyPr wrap="square" rtlCol="0">
              <a:spAutoFit/>
            </a:bodyPr>
            <a:lstStyle/>
            <a:p>
              <a:pPr algn="ctr"/>
              <a:r>
                <a:rPr kumimoji="0" lang="en-US" sz="25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Automated </a:t>
              </a:r>
            </a:p>
            <a:p>
              <a:pPr algn="ctr"/>
              <a:r>
                <a:rPr kumimoji="0" lang="en-US" sz="25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platforms for R&amp;D</a:t>
              </a:r>
              <a:endParaRPr lang="en-US" sz="2500" b="0" i="0" dirty="0">
                <a:latin typeface="Noto Sans Light" panose="020B0402040504020204" pitchFamily="34" charset="0"/>
                <a:ea typeface="Noto Sans Light" panose="020B0402040504020204" pitchFamily="34" charset="0"/>
                <a:cs typeface="Noto Sans Light" panose="020B0402040504020204" pitchFamily="34" charset="0"/>
              </a:endParaRPr>
            </a:p>
          </p:txBody>
        </p:sp>
        <p:sp>
          <p:nvSpPr>
            <p:cNvPr id="15" name="TextBox 14">
              <a:extLst>
                <a:ext uri="{FF2B5EF4-FFF2-40B4-BE49-F238E27FC236}">
                  <a16:creationId xmlns:a16="http://schemas.microsoft.com/office/drawing/2014/main" id="{8B2FFD05-43DA-A64B-9C43-5DF0727B9111}"/>
                </a:ext>
              </a:extLst>
            </p:cNvPr>
            <p:cNvSpPr txBox="1"/>
            <p:nvPr userDrawn="1"/>
          </p:nvSpPr>
          <p:spPr>
            <a:xfrm>
              <a:off x="70411" y="8318020"/>
              <a:ext cx="4660831" cy="861774"/>
            </a:xfrm>
            <a:prstGeom prst="rect">
              <a:avLst/>
            </a:prstGeom>
            <a:noFill/>
          </p:spPr>
          <p:txBody>
            <a:bodyPr wrap="square" rtlCol="0">
              <a:spAutoFit/>
            </a:bodyPr>
            <a:lstStyle/>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Components &amp; </a:t>
              </a:r>
            </a:p>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latest technologies</a:t>
              </a:r>
            </a:p>
          </p:txBody>
        </p:sp>
        <p:sp>
          <p:nvSpPr>
            <p:cNvPr id="18" name="TextBox 17">
              <a:extLst>
                <a:ext uri="{FF2B5EF4-FFF2-40B4-BE49-F238E27FC236}">
                  <a16:creationId xmlns:a16="http://schemas.microsoft.com/office/drawing/2014/main" id="{930FB6FE-53A1-4C40-983C-8BC090B0FE63}"/>
                </a:ext>
              </a:extLst>
            </p:cNvPr>
            <p:cNvSpPr txBox="1"/>
            <p:nvPr userDrawn="1"/>
          </p:nvSpPr>
          <p:spPr>
            <a:xfrm>
              <a:off x="15108753" y="7404994"/>
              <a:ext cx="3230366" cy="565647"/>
            </a:xfrm>
            <a:prstGeom prst="rect">
              <a:avLst/>
            </a:prstGeom>
            <a:noFill/>
          </p:spPr>
          <p:txBody>
            <a:bodyPr wrap="square" rtlCol="0">
              <a:spAutoFit/>
            </a:bodyPr>
            <a:lstStyle/>
            <a:p>
              <a:r>
                <a:rPr lang="en-US" sz="3000" b="0" i="0" dirty="0">
                  <a:latin typeface="Noto Sans" panose="020B0502040504020204" pitchFamily="34" charset="0"/>
                  <a:ea typeface="Noto Sans" panose="020B0502040504020204" pitchFamily="34" charset="0"/>
                  <a:cs typeface="Noto Sans" panose="020B0502040504020204" pitchFamily="34" charset="0"/>
                </a:rPr>
                <a:t>Platforms</a:t>
              </a:r>
            </a:p>
          </p:txBody>
        </p:sp>
        <p:sp>
          <p:nvSpPr>
            <p:cNvPr id="19" name="TextBox 18">
              <a:extLst>
                <a:ext uri="{FF2B5EF4-FFF2-40B4-BE49-F238E27FC236}">
                  <a16:creationId xmlns:a16="http://schemas.microsoft.com/office/drawing/2014/main" id="{53329FAB-9352-7148-BBA7-8B8F0ACF05CF}"/>
                </a:ext>
              </a:extLst>
            </p:cNvPr>
            <p:cNvSpPr txBox="1"/>
            <p:nvPr userDrawn="1"/>
          </p:nvSpPr>
          <p:spPr>
            <a:xfrm>
              <a:off x="791109" y="7444735"/>
              <a:ext cx="3196682" cy="553999"/>
            </a:xfrm>
            <a:prstGeom prst="rect">
              <a:avLst/>
            </a:prstGeom>
            <a:noFill/>
          </p:spPr>
          <p:txBody>
            <a:bodyPr wrap="square" rtlCol="0">
              <a:spAutoFit/>
            </a:bodyPr>
            <a:lstStyle/>
            <a:p>
              <a:r>
                <a:rPr lang="en-US" sz="3000" b="0" i="0" dirty="0">
                  <a:latin typeface="Noto Sans" panose="020B0502040504020204" pitchFamily="34" charset="0"/>
                  <a:ea typeface="Noto Sans" panose="020B0502040504020204" pitchFamily="34" charset="0"/>
                  <a:cs typeface="Noto Sans" panose="020B0502040504020204" pitchFamily="34" charset="0"/>
                </a:rPr>
                <a:t>Products</a:t>
              </a:r>
            </a:p>
          </p:txBody>
        </p:sp>
        <p:sp>
          <p:nvSpPr>
            <p:cNvPr id="20" name="TextBox 19">
              <a:extLst>
                <a:ext uri="{FF2B5EF4-FFF2-40B4-BE49-F238E27FC236}">
                  <a16:creationId xmlns:a16="http://schemas.microsoft.com/office/drawing/2014/main" id="{A0CBC929-AE03-C14B-B77B-167A57CDB734}"/>
                </a:ext>
              </a:extLst>
            </p:cNvPr>
            <p:cNvSpPr txBox="1"/>
            <p:nvPr userDrawn="1"/>
          </p:nvSpPr>
          <p:spPr>
            <a:xfrm>
              <a:off x="4667687" y="8318020"/>
              <a:ext cx="4894087" cy="861774"/>
            </a:xfrm>
            <a:prstGeom prst="rect">
              <a:avLst/>
            </a:prstGeom>
            <a:noFill/>
          </p:spPr>
          <p:txBody>
            <a:bodyPr wrap="square" rtlCol="0">
              <a:spAutoFit/>
            </a:bodyPr>
            <a:lstStyle/>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Knowledgeable </a:t>
              </a:r>
            </a:p>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engineering services</a:t>
              </a:r>
            </a:p>
          </p:txBody>
        </p:sp>
        <p:sp>
          <p:nvSpPr>
            <p:cNvPr id="21" name="TextBox 20">
              <a:extLst>
                <a:ext uri="{FF2B5EF4-FFF2-40B4-BE49-F238E27FC236}">
                  <a16:creationId xmlns:a16="http://schemas.microsoft.com/office/drawing/2014/main" id="{FB16ADBC-B07A-9141-9EFC-AE1EDF23F5F3}"/>
                </a:ext>
              </a:extLst>
            </p:cNvPr>
            <p:cNvSpPr txBox="1"/>
            <p:nvPr userDrawn="1"/>
          </p:nvSpPr>
          <p:spPr>
            <a:xfrm>
              <a:off x="5423177" y="7396300"/>
              <a:ext cx="3371834" cy="553998"/>
            </a:xfrm>
            <a:prstGeom prst="rect">
              <a:avLst/>
            </a:prstGeom>
            <a:noFill/>
          </p:spPr>
          <p:txBody>
            <a:bodyPr wrap="square" rtlCol="0">
              <a:spAutoFit/>
            </a:bodyPr>
            <a:lstStyle/>
            <a:p>
              <a:r>
                <a:rPr lang="en-US" sz="3000" b="0" i="0" dirty="0">
                  <a:latin typeface="Noto Sans" panose="020B0502040504020204" pitchFamily="34" charset="0"/>
                  <a:ea typeface="Noto Sans" panose="020B0502040504020204" pitchFamily="34" charset="0"/>
                  <a:cs typeface="Noto Sans" panose="020B0502040504020204" pitchFamily="34" charset="0"/>
                </a:rPr>
                <a:t>Services</a:t>
              </a:r>
            </a:p>
          </p:txBody>
        </p:sp>
        <p:sp>
          <p:nvSpPr>
            <p:cNvPr id="22" name="TextBox 21">
              <a:extLst>
                <a:ext uri="{FF2B5EF4-FFF2-40B4-BE49-F238E27FC236}">
                  <a16:creationId xmlns:a16="http://schemas.microsoft.com/office/drawing/2014/main" id="{6EF0C934-912C-A842-9F3E-F3F0BADBB2A5}"/>
                </a:ext>
              </a:extLst>
            </p:cNvPr>
            <p:cNvSpPr txBox="1"/>
            <p:nvPr userDrawn="1"/>
          </p:nvSpPr>
          <p:spPr>
            <a:xfrm>
              <a:off x="9504286" y="8318020"/>
              <a:ext cx="4908299" cy="861774"/>
            </a:xfrm>
            <a:prstGeom prst="rect">
              <a:avLst/>
            </a:prstGeom>
            <a:noFill/>
          </p:spPr>
          <p:txBody>
            <a:bodyPr wrap="square" rtlCol="0">
              <a:spAutoFit/>
            </a:bodyPr>
            <a:lstStyle/>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Modular-based </a:t>
              </a:r>
            </a:p>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software applications</a:t>
              </a:r>
            </a:p>
          </p:txBody>
        </p:sp>
        <p:sp>
          <p:nvSpPr>
            <p:cNvPr id="23" name="TextBox 22">
              <a:extLst>
                <a:ext uri="{FF2B5EF4-FFF2-40B4-BE49-F238E27FC236}">
                  <a16:creationId xmlns:a16="http://schemas.microsoft.com/office/drawing/2014/main" id="{15C7E4D6-D604-A148-9559-981BC34A7465}"/>
                </a:ext>
              </a:extLst>
            </p:cNvPr>
            <p:cNvSpPr txBox="1"/>
            <p:nvPr userDrawn="1"/>
          </p:nvSpPr>
          <p:spPr>
            <a:xfrm>
              <a:off x="10181927" y="7393936"/>
              <a:ext cx="3560305" cy="553998"/>
            </a:xfrm>
            <a:prstGeom prst="rect">
              <a:avLst/>
            </a:prstGeom>
            <a:noFill/>
          </p:spPr>
          <p:txBody>
            <a:bodyPr wrap="square" rtlCol="0">
              <a:spAutoFit/>
            </a:bodyPr>
            <a:lstStyle/>
            <a:p>
              <a:r>
                <a:rPr lang="en-US" sz="3000" b="0" i="0" dirty="0">
                  <a:latin typeface="Noto Sans" panose="020B0502040504020204" pitchFamily="34" charset="0"/>
                  <a:ea typeface="Noto Sans" panose="020B0502040504020204" pitchFamily="34" charset="0"/>
                  <a:cs typeface="Noto Sans" panose="020B0502040504020204" pitchFamily="34" charset="0"/>
                </a:rPr>
                <a:t>Software</a:t>
              </a:r>
            </a:p>
          </p:txBody>
        </p:sp>
        <p:sp>
          <p:nvSpPr>
            <p:cNvPr id="24" name="TextBox 23">
              <a:extLst>
                <a:ext uri="{FF2B5EF4-FFF2-40B4-BE49-F238E27FC236}">
                  <a16:creationId xmlns:a16="http://schemas.microsoft.com/office/drawing/2014/main" id="{EC41F989-E59A-C042-A654-CE423911D343}"/>
                </a:ext>
              </a:extLst>
            </p:cNvPr>
            <p:cNvSpPr txBox="1"/>
            <p:nvPr userDrawn="1"/>
          </p:nvSpPr>
          <p:spPr>
            <a:xfrm>
              <a:off x="19714453" y="8318020"/>
              <a:ext cx="3865225" cy="861774"/>
            </a:xfrm>
            <a:prstGeom prst="rect">
              <a:avLst/>
            </a:prstGeom>
            <a:noFill/>
          </p:spPr>
          <p:txBody>
            <a:bodyPr wrap="square" rtlCol="0">
              <a:spAutoFit/>
            </a:bodyPr>
            <a:lstStyle/>
            <a:p>
              <a:pPr algn="ctr"/>
              <a:r>
                <a:rPr lang="en-US" sz="2500" b="0" i="0" dirty="0">
                  <a:latin typeface="Noto Sans Light" panose="020B0402040504020204" pitchFamily="34" charset="0"/>
                  <a:ea typeface="Noto Sans Light" panose="020B0402040504020204" pitchFamily="34" charset="0"/>
                  <a:cs typeface="Noto Sans Light" panose="020B0402040504020204" pitchFamily="34" charset="0"/>
                </a:rPr>
                <a:t>Build your own cloud infrastructure</a:t>
              </a:r>
            </a:p>
          </p:txBody>
        </p:sp>
        <p:sp>
          <p:nvSpPr>
            <p:cNvPr id="25" name="TextBox 24">
              <a:extLst>
                <a:ext uri="{FF2B5EF4-FFF2-40B4-BE49-F238E27FC236}">
                  <a16:creationId xmlns:a16="http://schemas.microsoft.com/office/drawing/2014/main" id="{17697EAA-449C-FB43-AEC8-36DC1CDDD069}"/>
                </a:ext>
              </a:extLst>
            </p:cNvPr>
            <p:cNvSpPr txBox="1"/>
            <p:nvPr userDrawn="1"/>
          </p:nvSpPr>
          <p:spPr>
            <a:xfrm>
              <a:off x="19767580" y="7383277"/>
              <a:ext cx="3854836" cy="549302"/>
            </a:xfrm>
            <a:prstGeom prst="rect">
              <a:avLst/>
            </a:prstGeom>
            <a:noFill/>
          </p:spPr>
          <p:txBody>
            <a:bodyPr wrap="square" rtlCol="0">
              <a:spAutoFit/>
            </a:bodyPr>
            <a:lstStyle/>
            <a:p>
              <a:r>
                <a:rPr lang="en-US" sz="3000" b="0" i="0" dirty="0">
                  <a:latin typeface="Noto Sans" panose="020B0502040504020204" pitchFamily="34" charset="0"/>
                  <a:ea typeface="Noto Sans" panose="020B0502040504020204" pitchFamily="34" charset="0"/>
                  <a:cs typeface="Noto Sans" panose="020B0502040504020204" pitchFamily="34" charset="0"/>
                </a:rPr>
                <a:t>Data Intelligence</a:t>
              </a:r>
            </a:p>
          </p:txBody>
        </p:sp>
        <p:pic>
          <p:nvPicPr>
            <p:cNvPr id="5" name="Picture 4">
              <a:extLst>
                <a:ext uri="{FF2B5EF4-FFF2-40B4-BE49-F238E27FC236}">
                  <a16:creationId xmlns:a16="http://schemas.microsoft.com/office/drawing/2014/main" id="{38AA1ABD-02F1-074E-A50C-05D26EE8C86F}"/>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20663694" y="4660782"/>
              <a:ext cx="2062608" cy="2011680"/>
            </a:xfrm>
            <a:prstGeom prst="rect">
              <a:avLst/>
            </a:prstGeom>
          </p:spPr>
        </p:pic>
      </p:grpSp>
      <p:grpSp>
        <p:nvGrpSpPr>
          <p:cNvPr id="13" name="Group 12">
            <a:extLst>
              <a:ext uri="{FF2B5EF4-FFF2-40B4-BE49-F238E27FC236}">
                <a16:creationId xmlns:a16="http://schemas.microsoft.com/office/drawing/2014/main" id="{3C74283A-7E0A-2547-901C-1B29B5954244}"/>
              </a:ext>
            </a:extLst>
          </p:cNvPr>
          <p:cNvGrpSpPr/>
          <p:nvPr userDrawn="1"/>
        </p:nvGrpSpPr>
        <p:grpSpPr>
          <a:xfrm>
            <a:off x="-3576607" y="-17825743"/>
            <a:ext cx="29706290" cy="16290886"/>
            <a:chOff x="-3471853" y="-1416558"/>
            <a:chExt cx="29706290" cy="16290886"/>
          </a:xfrm>
        </p:grpSpPr>
        <p:grpSp>
          <p:nvGrpSpPr>
            <p:cNvPr id="4" name="Group 3">
              <a:extLst>
                <a:ext uri="{FF2B5EF4-FFF2-40B4-BE49-F238E27FC236}">
                  <a16:creationId xmlns:a16="http://schemas.microsoft.com/office/drawing/2014/main" id="{C5C02CE5-A3EB-AC48-B26E-056EC5CDA1B3}"/>
                </a:ext>
              </a:extLst>
            </p:cNvPr>
            <p:cNvGrpSpPr/>
            <p:nvPr userDrawn="1"/>
          </p:nvGrpSpPr>
          <p:grpSpPr>
            <a:xfrm>
              <a:off x="-3471853" y="-1416558"/>
              <a:ext cx="29371010" cy="16290886"/>
              <a:chOff x="-3482432" y="-1681331"/>
              <a:chExt cx="29371010" cy="16290886"/>
            </a:xfrm>
          </p:grpSpPr>
          <p:cxnSp>
            <p:nvCxnSpPr>
              <p:cNvPr id="30" name="Straight Connector 29">
                <a:extLst>
                  <a:ext uri="{FF2B5EF4-FFF2-40B4-BE49-F238E27FC236}">
                    <a16:creationId xmlns:a16="http://schemas.microsoft.com/office/drawing/2014/main" id="{17F222F7-A3BB-6D43-972B-009936E70849}"/>
                  </a:ext>
                </a:extLst>
              </p:cNvPr>
              <p:cNvCxnSpPr/>
              <p:nvPr userDrawn="1"/>
            </p:nvCxnSpPr>
            <p:spPr>
              <a:xfrm>
                <a:off x="14434227" y="-130186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89D376D-6249-5F43-AB45-27DD6CBC6F2F}"/>
                  </a:ext>
                </a:extLst>
              </p:cNvPr>
              <p:cNvCxnSpPr/>
              <p:nvPr userDrawn="1"/>
            </p:nvCxnSpPr>
            <p:spPr>
              <a:xfrm>
                <a:off x="9497975" y="-1681331"/>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7E2ADA0-CEF1-C34E-BE62-898D1827C3AF}"/>
                  </a:ext>
                </a:extLst>
              </p:cNvPr>
              <p:cNvCxnSpPr>
                <a:cxnSpLocks/>
              </p:cNvCxnSpPr>
              <p:nvPr userDrawn="1"/>
            </p:nvCxnSpPr>
            <p:spPr>
              <a:xfrm flipH="1">
                <a:off x="-3482432" y="3238323"/>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E1F6A8-B3BC-2041-AAFF-13E8DF5A8593}"/>
                  </a:ext>
                </a:extLst>
              </p:cNvPr>
              <p:cNvCxnSpPr>
                <a:cxnSpLocks/>
              </p:cNvCxnSpPr>
              <p:nvPr userDrawn="1"/>
            </p:nvCxnSpPr>
            <p:spPr>
              <a:xfrm flipH="1">
                <a:off x="-3482432" y="7756826"/>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46B72A3-A79C-074A-93FF-D8C005D1FF8E}"/>
                  </a:ext>
                </a:extLst>
              </p:cNvPr>
              <p:cNvCxnSpPr/>
              <p:nvPr userDrawn="1"/>
            </p:nvCxnSpPr>
            <p:spPr>
              <a:xfrm>
                <a:off x="24353887" y="-1555897"/>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C891D64-54A7-A445-8B04-DC308C305922}"/>
                  </a:ext>
                </a:extLst>
              </p:cNvPr>
              <p:cNvCxnSpPr/>
              <p:nvPr userDrawn="1"/>
            </p:nvCxnSpPr>
            <p:spPr>
              <a:xfrm>
                <a:off x="31378" y="-126148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DD3930F-6832-8541-908A-DAF8C92ABA51}"/>
                  </a:ext>
                </a:extLst>
              </p:cNvPr>
              <p:cNvCxnSpPr/>
              <p:nvPr userDrawn="1"/>
            </p:nvCxnSpPr>
            <p:spPr>
              <a:xfrm>
                <a:off x="741116" y="-130186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1C4C6F3-6A74-0244-AD27-D139A3950494}"/>
                  </a:ext>
                </a:extLst>
              </p:cNvPr>
              <p:cNvCxnSpPr/>
              <p:nvPr userDrawn="1"/>
            </p:nvCxnSpPr>
            <p:spPr>
              <a:xfrm>
                <a:off x="4701586" y="-120831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12CA9FD-D2E9-9942-8A14-52216B67CE07}"/>
                  </a:ext>
                </a:extLst>
              </p:cNvPr>
              <p:cNvCxnSpPr/>
              <p:nvPr userDrawn="1"/>
            </p:nvCxnSpPr>
            <p:spPr>
              <a:xfrm>
                <a:off x="19025111" y="-46128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D6090DC-1C82-CF40-B57E-7CE1F9E026D9}"/>
                  </a:ext>
                </a:extLst>
              </p:cNvPr>
              <p:cNvCxnSpPr/>
              <p:nvPr userDrawn="1"/>
            </p:nvCxnSpPr>
            <p:spPr>
              <a:xfrm>
                <a:off x="23621997" y="-72282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E8B7A8C-9002-9342-B5EE-F7FBF243FDAC}"/>
                  </a:ext>
                </a:extLst>
              </p:cNvPr>
              <p:cNvCxnSpPr/>
              <p:nvPr userDrawn="1"/>
            </p:nvCxnSpPr>
            <p:spPr>
              <a:xfrm>
                <a:off x="3987371" y="-133019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890E97D-D2CC-B34A-9484-075B07F81817}"/>
                  </a:ext>
                </a:extLst>
              </p:cNvPr>
              <p:cNvCxnSpPr/>
              <p:nvPr userDrawn="1"/>
            </p:nvCxnSpPr>
            <p:spPr>
              <a:xfrm>
                <a:off x="5385119" y="-110396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C802E27-CD95-0144-8E47-21138717A97F}"/>
                  </a:ext>
                </a:extLst>
              </p:cNvPr>
              <p:cNvCxnSpPr/>
              <p:nvPr userDrawn="1"/>
            </p:nvCxnSpPr>
            <p:spPr>
              <a:xfrm>
                <a:off x="8811454" y="-84462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CC63F11-9A13-864A-B9D8-F7B835CFE919}"/>
                  </a:ext>
                </a:extLst>
              </p:cNvPr>
              <p:cNvCxnSpPr/>
              <p:nvPr userDrawn="1"/>
            </p:nvCxnSpPr>
            <p:spPr>
              <a:xfrm>
                <a:off x="10215651" y="-72282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DC92C7E-13E6-744F-8CEE-398FAFCB3402}"/>
                  </a:ext>
                </a:extLst>
              </p:cNvPr>
              <p:cNvCxnSpPr/>
              <p:nvPr userDrawn="1"/>
            </p:nvCxnSpPr>
            <p:spPr>
              <a:xfrm>
                <a:off x="13741814" y="-72282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014D50-319F-5A47-8C26-0AC7D614640A}"/>
                  </a:ext>
                </a:extLst>
              </p:cNvPr>
              <p:cNvCxnSpPr/>
              <p:nvPr userDrawn="1"/>
            </p:nvCxnSpPr>
            <p:spPr>
              <a:xfrm>
                <a:off x="15108334" y="-72282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BD24D47-BD36-CB41-8A38-7EF39FE41328}"/>
                  </a:ext>
                </a:extLst>
              </p:cNvPr>
              <p:cNvCxnSpPr/>
              <p:nvPr userDrawn="1"/>
            </p:nvCxnSpPr>
            <p:spPr>
              <a:xfrm>
                <a:off x="18306096" y="-46128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8875381-8D9F-BB4E-99ED-718305FD6D78}"/>
                  </a:ext>
                </a:extLst>
              </p:cNvPr>
              <p:cNvCxnSpPr/>
              <p:nvPr userDrawn="1"/>
            </p:nvCxnSpPr>
            <p:spPr>
              <a:xfrm>
                <a:off x="19728496" y="-314759"/>
                <a:ext cx="0" cy="14924314"/>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Straight Connector 46">
              <a:extLst>
                <a:ext uri="{FF2B5EF4-FFF2-40B4-BE49-F238E27FC236}">
                  <a16:creationId xmlns:a16="http://schemas.microsoft.com/office/drawing/2014/main" id="{5A3EE1E1-4B15-9C4D-BE3F-8588C9BBB169}"/>
                </a:ext>
              </a:extLst>
            </p:cNvPr>
            <p:cNvCxnSpPr>
              <a:cxnSpLocks/>
            </p:cNvCxnSpPr>
            <p:nvPr userDrawn="1"/>
          </p:nvCxnSpPr>
          <p:spPr>
            <a:xfrm flipH="1">
              <a:off x="-3471853" y="9179793"/>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C54DB415-1422-C94F-8EE6-34447E13A7CE}"/>
                </a:ext>
              </a:extLst>
            </p:cNvPr>
            <p:cNvCxnSpPr>
              <a:cxnSpLocks/>
            </p:cNvCxnSpPr>
            <p:nvPr userDrawn="1"/>
          </p:nvCxnSpPr>
          <p:spPr>
            <a:xfrm flipH="1">
              <a:off x="-3471853" y="10195102"/>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6EDCB77-1E9A-1C4C-ACBC-42F0D43A4431}"/>
                </a:ext>
              </a:extLst>
            </p:cNvPr>
            <p:cNvCxnSpPr>
              <a:cxnSpLocks/>
            </p:cNvCxnSpPr>
            <p:nvPr userDrawn="1"/>
          </p:nvCxnSpPr>
          <p:spPr>
            <a:xfrm flipH="1">
              <a:off x="-3136573" y="3545989"/>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E2793DE-B4D4-5C4A-8F97-54BCA59B6EFE}"/>
                </a:ext>
              </a:extLst>
            </p:cNvPr>
            <p:cNvCxnSpPr>
              <a:cxnSpLocks/>
            </p:cNvCxnSpPr>
            <p:nvPr userDrawn="1"/>
          </p:nvCxnSpPr>
          <p:spPr>
            <a:xfrm flipH="1">
              <a:off x="-3136573" y="4561298"/>
              <a:ext cx="2937101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F249D9DB-56C0-C447-A4E6-10D7D375BC18}"/>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AutonomouStuff solutions</a:t>
            </a:r>
          </a:p>
        </p:txBody>
      </p:sp>
      <p:pic>
        <p:nvPicPr>
          <p:cNvPr id="55" name="Picture 54">
            <a:extLst>
              <a:ext uri="{FF2B5EF4-FFF2-40B4-BE49-F238E27FC236}">
                <a16:creationId xmlns:a16="http://schemas.microsoft.com/office/drawing/2014/main" id="{34ACE7A9-7963-E74F-9878-A1A8337C86A4}"/>
              </a:ext>
            </a:extLst>
          </p:cNvPr>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cxnSp>
        <p:nvCxnSpPr>
          <p:cNvPr id="53" name="Straight Connector 52">
            <a:extLst>
              <a:ext uri="{FF2B5EF4-FFF2-40B4-BE49-F238E27FC236}">
                <a16:creationId xmlns:a16="http://schemas.microsoft.com/office/drawing/2014/main" id="{EF68D331-77F3-694B-BD90-BE97376958C7}"/>
              </a:ext>
            </a:extLst>
          </p:cNvPr>
          <p:cNvCxnSpPr/>
          <p:nvPr userDrawn="1"/>
        </p:nvCxnSpPr>
        <p:spPr>
          <a:xfrm>
            <a:off x="-1406905" y="3532644"/>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E4A8539-2C99-154E-9B60-94C333733D5D}"/>
              </a:ext>
            </a:extLst>
          </p:cNvPr>
          <p:cNvCxnSpPr/>
          <p:nvPr userDrawn="1"/>
        </p:nvCxnSpPr>
        <p:spPr>
          <a:xfrm>
            <a:off x="-1040875" y="10211740"/>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3712427"/>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Stuff Global">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9B4BC-5A5E-5D45-B5B5-3C16B55076E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pic>
        <p:nvPicPr>
          <p:cNvPr id="7" name="Picture 6">
            <a:extLst>
              <a:ext uri="{FF2B5EF4-FFF2-40B4-BE49-F238E27FC236}">
                <a16:creationId xmlns:a16="http://schemas.microsoft.com/office/drawing/2014/main" id="{8EFA585A-AE4C-FF49-A7D5-A058BEB5E0E7}"/>
              </a:ext>
            </a:extLst>
          </p:cNvPr>
          <p:cNvPicPr>
            <a:picLocks noChangeAspect="1"/>
          </p:cNvPicPr>
          <p:nvPr userDrawn="1"/>
        </p:nvPicPr>
        <p:blipFill>
          <a:blip r:embed="rId3" cstate="screen">
            <a:alphaModFix amt="18000"/>
            <a:extLst>
              <a:ext uri="{28A0092B-C50C-407E-A947-70E740481C1C}">
                <a14:useLocalDpi xmlns:a14="http://schemas.microsoft.com/office/drawing/2010/main"/>
              </a:ext>
            </a:extLst>
          </a:blip>
          <a:stretch>
            <a:fillRect/>
          </a:stretch>
        </p:blipFill>
        <p:spPr>
          <a:xfrm>
            <a:off x="14140615" y="-18346037"/>
            <a:ext cx="22256356" cy="12513090"/>
          </a:xfrm>
          <a:prstGeom prst="rect">
            <a:avLst/>
          </a:prstGeom>
        </p:spPr>
      </p:pic>
      <p:sp>
        <p:nvSpPr>
          <p:cNvPr id="10" name="TextBox 9">
            <a:extLst>
              <a:ext uri="{FF2B5EF4-FFF2-40B4-BE49-F238E27FC236}">
                <a16:creationId xmlns:a16="http://schemas.microsoft.com/office/drawing/2014/main" id="{737A42D6-15EB-D44E-8B30-8CED658F4CF5}"/>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Strong global presence</a:t>
            </a:r>
          </a:p>
        </p:txBody>
      </p:sp>
      <p:pic>
        <p:nvPicPr>
          <p:cNvPr id="11" name="Picture 10">
            <a:extLst>
              <a:ext uri="{FF2B5EF4-FFF2-40B4-BE49-F238E27FC236}">
                <a16:creationId xmlns:a16="http://schemas.microsoft.com/office/drawing/2014/main" id="{81956FF4-48FB-0B44-8974-9C4D9AA859F2}"/>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pic>
        <p:nvPicPr>
          <p:cNvPr id="4" name="Picture 3">
            <a:extLst>
              <a:ext uri="{FF2B5EF4-FFF2-40B4-BE49-F238E27FC236}">
                <a16:creationId xmlns:a16="http://schemas.microsoft.com/office/drawing/2014/main" id="{9F63A2A9-CD9E-B24B-B809-85A04C270E8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588534" y="2333409"/>
            <a:ext cx="21031917" cy="10470037"/>
          </a:xfrm>
          <a:prstGeom prst="rect">
            <a:avLst/>
          </a:prstGeom>
        </p:spPr>
      </p:pic>
    </p:spTree>
    <p:extLst>
      <p:ext uri="{BB962C8B-B14F-4D97-AF65-F5344CB8AC3E}">
        <p14:creationId xmlns:p14="http://schemas.microsoft.com/office/powerpoint/2010/main" val="1173793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Our Customers">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BD916748-8D1D-9949-815F-57B3CB15FA9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
        <p:nvSpPr>
          <p:cNvPr id="31" name="Rectangle 30">
            <a:extLst>
              <a:ext uri="{FF2B5EF4-FFF2-40B4-BE49-F238E27FC236}">
                <a16:creationId xmlns:a16="http://schemas.microsoft.com/office/drawing/2014/main" id="{F298B17E-AC3F-A948-A0DC-3CB0D320E29F}"/>
              </a:ext>
            </a:extLst>
          </p:cNvPr>
          <p:cNvSpPr/>
          <p:nvPr userDrawn="1"/>
        </p:nvSpPr>
        <p:spPr>
          <a:xfrm>
            <a:off x="-2008688" y="2140710"/>
            <a:ext cx="26521275" cy="6679096"/>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C719D59-ED57-4E4E-A3F6-E9C8DB5F632F}"/>
              </a:ext>
            </a:extLst>
          </p:cNvPr>
          <p:cNvGrpSpPr/>
          <p:nvPr userDrawn="1"/>
        </p:nvGrpSpPr>
        <p:grpSpPr>
          <a:xfrm>
            <a:off x="1560791" y="2444483"/>
            <a:ext cx="20615720" cy="5918326"/>
            <a:chOff x="1774151" y="2444483"/>
            <a:chExt cx="20615720" cy="5918326"/>
          </a:xfrm>
        </p:grpSpPr>
        <p:sp>
          <p:nvSpPr>
            <p:cNvPr id="9" name="Shape 168">
              <a:extLst>
                <a:ext uri="{FF2B5EF4-FFF2-40B4-BE49-F238E27FC236}">
                  <a16:creationId xmlns:a16="http://schemas.microsoft.com/office/drawing/2014/main" id="{5D2116FB-7ABA-2B40-85AC-8E91EDBD3120}"/>
                </a:ext>
              </a:extLst>
            </p:cNvPr>
            <p:cNvSpPr txBox="1"/>
            <p:nvPr userDrawn="1"/>
          </p:nvSpPr>
          <p:spPr>
            <a:xfrm>
              <a:off x="6713603" y="4363198"/>
              <a:ext cx="2809602" cy="52898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71435" tIns="71435" rIns="71435" bIns="71435" numCol="1" anchor="ctr">
              <a:spAutoFit/>
            </a:bodyPr>
            <a:lstStyle/>
            <a:p>
              <a:pPr algn="ctr">
                <a:buSzPct val="75000"/>
                <a:defRPr>
                  <a:latin typeface="PT Sans"/>
                  <a:ea typeface="PT Sans"/>
                  <a:cs typeface="PT Sans"/>
                  <a:sym typeface="PT Sans"/>
                </a:defRPr>
              </a:pPr>
              <a:r>
                <a:rPr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Universities</a:t>
              </a:r>
            </a:p>
          </p:txBody>
        </p:sp>
        <p:pic>
          <p:nvPicPr>
            <p:cNvPr id="10" name="Picture 9">
              <a:extLst>
                <a:ext uri="{FF2B5EF4-FFF2-40B4-BE49-F238E27FC236}">
                  <a16:creationId xmlns:a16="http://schemas.microsoft.com/office/drawing/2014/main" id="{70191203-0713-7244-9C6D-2362CD24BA4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147838" y="2444483"/>
              <a:ext cx="1748099" cy="1748099"/>
            </a:xfrm>
            <a:prstGeom prst="rect">
              <a:avLst/>
            </a:prstGeom>
          </p:spPr>
        </p:pic>
        <p:pic>
          <p:nvPicPr>
            <p:cNvPr id="11" name="Picture 10">
              <a:extLst>
                <a:ext uri="{FF2B5EF4-FFF2-40B4-BE49-F238E27FC236}">
                  <a16:creationId xmlns:a16="http://schemas.microsoft.com/office/drawing/2014/main" id="{4B69F1B5-9D1E-9E4C-A402-E471E7FE5CA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792107" y="2454622"/>
              <a:ext cx="1563624" cy="1563624"/>
            </a:xfrm>
            <a:prstGeom prst="rect">
              <a:avLst/>
            </a:prstGeom>
          </p:spPr>
        </p:pic>
        <p:sp>
          <p:nvSpPr>
            <p:cNvPr id="12" name="Rectangle 11">
              <a:extLst>
                <a:ext uri="{FF2B5EF4-FFF2-40B4-BE49-F238E27FC236}">
                  <a16:creationId xmlns:a16="http://schemas.microsoft.com/office/drawing/2014/main" id="{2A51BF40-5AAA-AF4E-832E-A22DD5F7FA35}"/>
                </a:ext>
              </a:extLst>
            </p:cNvPr>
            <p:cNvSpPr/>
            <p:nvPr userDrawn="1"/>
          </p:nvSpPr>
          <p:spPr>
            <a:xfrm>
              <a:off x="1774151" y="4415130"/>
              <a:ext cx="3650121" cy="47705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Automotive</a:t>
              </a:r>
            </a:p>
          </p:txBody>
        </p:sp>
        <p:pic>
          <p:nvPicPr>
            <p:cNvPr id="13" name="Picture 12">
              <a:extLst>
                <a:ext uri="{FF2B5EF4-FFF2-40B4-BE49-F238E27FC236}">
                  <a16:creationId xmlns:a16="http://schemas.microsoft.com/office/drawing/2014/main" id="{B40EC9A0-D66D-E24F-BD7B-21BD7D0D8B86}"/>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5954226" y="5398247"/>
              <a:ext cx="2004005" cy="2004005"/>
            </a:xfrm>
            <a:prstGeom prst="rect">
              <a:avLst/>
            </a:prstGeom>
          </p:spPr>
        </p:pic>
        <p:sp>
          <p:nvSpPr>
            <p:cNvPr id="15" name="Rectangle 14">
              <a:extLst>
                <a:ext uri="{FF2B5EF4-FFF2-40B4-BE49-F238E27FC236}">
                  <a16:creationId xmlns:a16="http://schemas.microsoft.com/office/drawing/2014/main" id="{C5A7DBE3-60C5-9A43-A004-9B201D2C2719}"/>
                </a:ext>
              </a:extLst>
            </p:cNvPr>
            <p:cNvSpPr/>
            <p:nvPr userDrawn="1"/>
          </p:nvSpPr>
          <p:spPr>
            <a:xfrm>
              <a:off x="16022318" y="7885755"/>
              <a:ext cx="1867819"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Agriculture</a:t>
              </a:r>
            </a:p>
          </p:txBody>
        </p:sp>
        <p:sp>
          <p:nvSpPr>
            <p:cNvPr id="16" name="Rectangle 15">
              <a:extLst>
                <a:ext uri="{FF2B5EF4-FFF2-40B4-BE49-F238E27FC236}">
                  <a16:creationId xmlns:a16="http://schemas.microsoft.com/office/drawing/2014/main" id="{10A6ECDA-FD27-9845-86BD-0B794C6CA8C3}"/>
                </a:ext>
              </a:extLst>
            </p:cNvPr>
            <p:cNvSpPr/>
            <p:nvPr userDrawn="1"/>
          </p:nvSpPr>
          <p:spPr>
            <a:xfrm>
              <a:off x="20406656" y="7885755"/>
              <a:ext cx="1236236"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Mining</a:t>
              </a:r>
            </a:p>
          </p:txBody>
        </p:sp>
        <p:pic>
          <p:nvPicPr>
            <p:cNvPr id="17" name="Picture 16">
              <a:extLst>
                <a:ext uri="{FF2B5EF4-FFF2-40B4-BE49-F238E27FC236}">
                  <a16:creationId xmlns:a16="http://schemas.microsoft.com/office/drawing/2014/main" id="{CF4F7DE5-17F4-F647-A940-EADDF447865B}"/>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19967952" y="5192221"/>
              <a:ext cx="2421919" cy="2416055"/>
            </a:xfrm>
            <a:prstGeom prst="rect">
              <a:avLst/>
            </a:prstGeom>
          </p:spPr>
        </p:pic>
        <p:pic>
          <p:nvPicPr>
            <p:cNvPr id="18" name="Picture 17">
              <a:extLst>
                <a:ext uri="{FF2B5EF4-FFF2-40B4-BE49-F238E27FC236}">
                  <a16:creationId xmlns:a16="http://schemas.microsoft.com/office/drawing/2014/main" id="{CA48B8E2-3004-0647-BB19-76A7701288CB}"/>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6171665" y="2597368"/>
              <a:ext cx="1569129" cy="1563624"/>
            </a:xfrm>
            <a:prstGeom prst="rect">
              <a:avLst/>
            </a:prstGeom>
          </p:spPr>
        </p:pic>
        <p:sp>
          <p:nvSpPr>
            <p:cNvPr id="19" name="Rectangle 18">
              <a:extLst>
                <a:ext uri="{FF2B5EF4-FFF2-40B4-BE49-F238E27FC236}">
                  <a16:creationId xmlns:a16="http://schemas.microsoft.com/office/drawing/2014/main" id="{59434580-5463-1C40-AF4E-51C1E17E3FDB}"/>
                </a:ext>
              </a:extLst>
            </p:cNvPr>
            <p:cNvSpPr/>
            <p:nvPr userDrawn="1"/>
          </p:nvSpPr>
          <p:spPr>
            <a:xfrm>
              <a:off x="16356456" y="4389164"/>
              <a:ext cx="1316386"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Military</a:t>
              </a:r>
            </a:p>
          </p:txBody>
        </p:sp>
        <p:pic>
          <p:nvPicPr>
            <p:cNvPr id="20" name="Picture 19">
              <a:extLst>
                <a:ext uri="{FF2B5EF4-FFF2-40B4-BE49-F238E27FC236}">
                  <a16:creationId xmlns:a16="http://schemas.microsoft.com/office/drawing/2014/main" id="{FFDFF29D-CBC8-4542-B5A3-FBE587B9D4FB}"/>
                </a:ext>
              </a:extLst>
            </p:cNvPr>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2765820" y="5735820"/>
              <a:ext cx="1558612" cy="1563624"/>
            </a:xfrm>
            <a:prstGeom prst="rect">
              <a:avLst/>
            </a:prstGeom>
          </p:spPr>
        </p:pic>
        <p:sp>
          <p:nvSpPr>
            <p:cNvPr id="21" name="Rectangle 20">
              <a:extLst>
                <a:ext uri="{FF2B5EF4-FFF2-40B4-BE49-F238E27FC236}">
                  <a16:creationId xmlns:a16="http://schemas.microsoft.com/office/drawing/2014/main" id="{43316DCC-033F-2940-B7F0-0CB47DA8190D}"/>
                </a:ext>
              </a:extLst>
            </p:cNvPr>
            <p:cNvSpPr/>
            <p:nvPr userDrawn="1"/>
          </p:nvSpPr>
          <p:spPr>
            <a:xfrm>
              <a:off x="2653631" y="7821098"/>
              <a:ext cx="1763624"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Aerospace</a:t>
              </a:r>
            </a:p>
          </p:txBody>
        </p:sp>
        <p:pic>
          <p:nvPicPr>
            <p:cNvPr id="22" name="Picture 21">
              <a:extLst>
                <a:ext uri="{FF2B5EF4-FFF2-40B4-BE49-F238E27FC236}">
                  <a16:creationId xmlns:a16="http://schemas.microsoft.com/office/drawing/2014/main" id="{B8B83BB7-6465-2444-928D-E382000000DC}"/>
                </a:ext>
              </a:extLst>
            </p:cNvPr>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7332313" y="5761220"/>
              <a:ext cx="1563624" cy="1563624"/>
            </a:xfrm>
            <a:prstGeom prst="rect">
              <a:avLst/>
            </a:prstGeom>
          </p:spPr>
        </p:pic>
        <p:sp>
          <p:nvSpPr>
            <p:cNvPr id="23" name="Rectangle 22">
              <a:extLst>
                <a:ext uri="{FF2B5EF4-FFF2-40B4-BE49-F238E27FC236}">
                  <a16:creationId xmlns:a16="http://schemas.microsoft.com/office/drawing/2014/main" id="{DF61E565-260E-B240-9F43-A8CB33D87028}"/>
                </a:ext>
              </a:extLst>
            </p:cNvPr>
            <p:cNvSpPr/>
            <p:nvPr userDrawn="1"/>
          </p:nvSpPr>
          <p:spPr>
            <a:xfrm>
              <a:off x="7407193" y="7821098"/>
              <a:ext cx="1454244"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Startups</a:t>
              </a:r>
            </a:p>
          </p:txBody>
        </p:sp>
        <p:pic>
          <p:nvPicPr>
            <p:cNvPr id="24" name="Picture 23">
              <a:extLst>
                <a:ext uri="{FF2B5EF4-FFF2-40B4-BE49-F238E27FC236}">
                  <a16:creationId xmlns:a16="http://schemas.microsoft.com/office/drawing/2014/main" id="{B836A8C0-30EB-9F4B-BC03-D7681FB37BB7}"/>
                </a:ext>
              </a:extLst>
            </p:cNvPr>
            <p:cNvPicPr>
              <a:picLocks noChangeAspect="1"/>
            </p:cNvPicPr>
            <p:nvPr userDrawn="1"/>
          </p:nvPicPr>
          <p:blipFill>
            <a:blip r:embed="rId10" cstate="screen">
              <a:duotone>
                <a:prstClr val="black"/>
                <a:srgbClr val="22B2C2">
                  <a:tint val="45000"/>
                  <a:satMod val="400000"/>
                </a:srgbClr>
              </a:duotone>
              <a:extLst>
                <a:ext uri="{28A0092B-C50C-407E-A947-70E740481C1C}">
                  <a14:useLocalDpi xmlns:a14="http://schemas.microsoft.com/office/drawing/2010/main"/>
                </a:ext>
              </a:extLst>
            </a:blip>
            <a:stretch>
              <a:fillRect/>
            </a:stretch>
          </p:blipFill>
          <p:spPr>
            <a:xfrm>
              <a:off x="11688044" y="2531027"/>
              <a:ext cx="1691514" cy="1696306"/>
            </a:xfrm>
            <a:prstGeom prst="rect">
              <a:avLst/>
            </a:prstGeom>
          </p:spPr>
        </p:pic>
        <p:sp>
          <p:nvSpPr>
            <p:cNvPr id="25" name="Rectangle 24">
              <a:extLst>
                <a:ext uri="{FF2B5EF4-FFF2-40B4-BE49-F238E27FC236}">
                  <a16:creationId xmlns:a16="http://schemas.microsoft.com/office/drawing/2014/main" id="{C86A4E65-3D46-9240-BCBC-F802893FF972}"/>
                </a:ext>
              </a:extLst>
            </p:cNvPr>
            <p:cNvSpPr/>
            <p:nvPr userDrawn="1"/>
          </p:nvSpPr>
          <p:spPr>
            <a:xfrm>
              <a:off x="11758589" y="4387352"/>
              <a:ext cx="1550424" cy="477054"/>
            </a:xfrm>
            <a:prstGeom prst="rect">
              <a:avLst/>
            </a:prstGeom>
          </p:spPr>
          <p:txBody>
            <a:bodyPr wrap="none">
              <a:spAutoFit/>
            </a:bodyPr>
            <a:lstStyle/>
            <a:p>
              <a:pPr algn="ct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Maritime</a:t>
              </a:r>
            </a:p>
          </p:txBody>
        </p:sp>
        <p:pic>
          <p:nvPicPr>
            <p:cNvPr id="26" name="Picture 25">
              <a:extLst>
                <a:ext uri="{FF2B5EF4-FFF2-40B4-BE49-F238E27FC236}">
                  <a16:creationId xmlns:a16="http://schemas.microsoft.com/office/drawing/2014/main" id="{15EBE91A-5A6E-9B4D-B75D-B646A41B493F}"/>
                </a:ext>
              </a:extLst>
            </p:cNvPr>
            <p:cNvPicPr>
              <a:picLocks noChangeAspect="1"/>
            </p:cNvPicPr>
            <p:nvPr userDrawn="1"/>
          </p:nvPicPr>
          <p:blipFill>
            <a:blip r:embed="rId11" cstate="screen">
              <a:extLst>
                <a:ext uri="{28A0092B-C50C-407E-A947-70E740481C1C}">
                  <a14:useLocalDpi xmlns:a14="http://schemas.microsoft.com/office/drawing/2010/main"/>
                </a:ext>
              </a:extLst>
            </a:blip>
            <a:stretch>
              <a:fillRect/>
            </a:stretch>
          </p:blipFill>
          <p:spPr>
            <a:xfrm>
              <a:off x="11789250" y="5757372"/>
              <a:ext cx="1557656" cy="1563624"/>
            </a:xfrm>
            <a:prstGeom prst="rect">
              <a:avLst/>
            </a:prstGeom>
          </p:spPr>
        </p:pic>
        <p:sp>
          <p:nvSpPr>
            <p:cNvPr id="27" name="Rectangle 26">
              <a:extLst>
                <a:ext uri="{FF2B5EF4-FFF2-40B4-BE49-F238E27FC236}">
                  <a16:creationId xmlns:a16="http://schemas.microsoft.com/office/drawing/2014/main" id="{69D2C7D5-EBED-EC44-B6B6-975CC893C2F6}"/>
                </a:ext>
              </a:extLst>
            </p:cNvPr>
            <p:cNvSpPr/>
            <p:nvPr userDrawn="1"/>
          </p:nvSpPr>
          <p:spPr>
            <a:xfrm>
              <a:off x="11851375" y="7885755"/>
              <a:ext cx="1433406"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Railroad</a:t>
              </a:r>
            </a:p>
          </p:txBody>
        </p:sp>
        <p:pic>
          <p:nvPicPr>
            <p:cNvPr id="28" name="Picture 27">
              <a:extLst>
                <a:ext uri="{FF2B5EF4-FFF2-40B4-BE49-F238E27FC236}">
                  <a16:creationId xmlns:a16="http://schemas.microsoft.com/office/drawing/2014/main" id="{65DC7085-DB18-A444-835A-93D5DFE9FAA8}"/>
                </a:ext>
              </a:extLst>
            </p:cNvPr>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20533100" y="2583236"/>
              <a:ext cx="1058992" cy="1652028"/>
            </a:xfrm>
            <a:prstGeom prst="rect">
              <a:avLst/>
            </a:prstGeom>
          </p:spPr>
        </p:pic>
        <p:sp>
          <p:nvSpPr>
            <p:cNvPr id="29" name="Rectangle 28">
              <a:extLst>
                <a:ext uri="{FF2B5EF4-FFF2-40B4-BE49-F238E27FC236}">
                  <a16:creationId xmlns:a16="http://schemas.microsoft.com/office/drawing/2014/main" id="{BD3E84AD-210B-C84B-A66B-D0312F69E793}"/>
                </a:ext>
              </a:extLst>
            </p:cNvPr>
            <p:cNvSpPr/>
            <p:nvPr userDrawn="1"/>
          </p:nvSpPr>
          <p:spPr>
            <a:xfrm>
              <a:off x="20350382" y="4389164"/>
              <a:ext cx="1475084" cy="477054"/>
            </a:xfrm>
            <a:prstGeom prst="rect">
              <a:avLst/>
            </a:prstGeom>
          </p:spPr>
          <p:txBody>
            <a:bodyPr wrap="none">
              <a:spAutoFit/>
            </a:bodyPr>
            <a:lstStyle/>
            <a:p>
              <a:pPr algn="l">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Robotics</a:t>
              </a:r>
            </a:p>
          </p:txBody>
        </p:sp>
      </p:grpSp>
      <p:sp>
        <p:nvSpPr>
          <p:cNvPr id="2" name="TextBox 1">
            <a:extLst>
              <a:ext uri="{FF2B5EF4-FFF2-40B4-BE49-F238E27FC236}">
                <a16:creationId xmlns:a16="http://schemas.microsoft.com/office/drawing/2014/main" id="{691AC74B-22FF-DE40-B782-34680B48022E}"/>
              </a:ext>
            </a:extLst>
          </p:cNvPr>
          <p:cNvSpPr txBox="1"/>
          <p:nvPr userDrawn="1"/>
        </p:nvSpPr>
        <p:spPr>
          <a:xfrm>
            <a:off x="1774151" y="9980465"/>
            <a:ext cx="20518678" cy="2123658"/>
          </a:xfrm>
          <a:prstGeom prst="rect">
            <a:avLst/>
          </a:prstGeom>
          <a:noFill/>
        </p:spPr>
        <p:txBody>
          <a:bodyPr wrap="square" rtlCol="0">
            <a:spAutoFit/>
          </a:bodyPr>
          <a:lstStyle/>
          <a:p>
            <a:pPr algn="l"/>
            <a:r>
              <a:rPr lang="en-US" sz="4400" b="0" i="0" dirty="0">
                <a:solidFill>
                  <a:srgbClr val="FF6600"/>
                </a:solidFill>
                <a:latin typeface="Noto Sans" panose="020B0502040504020204" pitchFamily="34" charset="0"/>
                <a:ea typeface="Noto Sans" panose="020B0502040504020204" pitchFamily="34" charset="0"/>
                <a:cs typeface="Noto Sans" panose="020B0502040504020204" pitchFamily="34" charset="0"/>
              </a:rPr>
              <a:t>AutonomouStuff serves customers across a variety of industries. </a:t>
            </a:r>
            <a:r>
              <a:rPr lang="en-US" sz="44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We provide the best R&amp;D platforms, products, software and engineering services to aide in the advancement of robotics and autonomy.</a:t>
            </a:r>
          </a:p>
        </p:txBody>
      </p:sp>
      <p:cxnSp>
        <p:nvCxnSpPr>
          <p:cNvPr id="30" name="Straight Connector 29">
            <a:extLst>
              <a:ext uri="{FF2B5EF4-FFF2-40B4-BE49-F238E27FC236}">
                <a16:creationId xmlns:a16="http://schemas.microsoft.com/office/drawing/2014/main" id="{19D7B672-5568-1844-98BF-CE087C8BEDB4}"/>
              </a:ext>
            </a:extLst>
          </p:cNvPr>
          <p:cNvCxnSpPr/>
          <p:nvPr userDrawn="1"/>
        </p:nvCxnSpPr>
        <p:spPr>
          <a:xfrm>
            <a:off x="-1390589" y="2144870"/>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777729E-E909-6347-9630-107A1822840A}"/>
              </a:ext>
            </a:extLst>
          </p:cNvPr>
          <p:cNvCxnSpPr/>
          <p:nvPr userDrawn="1"/>
        </p:nvCxnSpPr>
        <p:spPr>
          <a:xfrm>
            <a:off x="-1024559" y="8823966"/>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1A6CA8E-17F3-5E41-8D59-ECCB121D2C45}"/>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Customers across all industries</a:t>
            </a:r>
          </a:p>
        </p:txBody>
      </p:sp>
      <p:pic>
        <p:nvPicPr>
          <p:cNvPr id="37" name="Picture 36">
            <a:extLst>
              <a:ext uri="{FF2B5EF4-FFF2-40B4-BE49-F238E27FC236}">
                <a16:creationId xmlns:a16="http://schemas.microsoft.com/office/drawing/2014/main" id="{405850B2-90FB-E348-96D3-E417D2A70700}"/>
              </a:ext>
            </a:extLst>
          </p:cNvPr>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Tree>
    <p:extLst>
      <p:ext uri="{BB962C8B-B14F-4D97-AF65-F5344CB8AC3E}">
        <p14:creationId xmlns:p14="http://schemas.microsoft.com/office/powerpoint/2010/main" val="3999254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ustomer Applications">
    <p:spTree>
      <p:nvGrpSpPr>
        <p:cNvPr id="1" name=""/>
        <p:cNvGrpSpPr/>
        <p:nvPr/>
      </p:nvGrpSpPr>
      <p:grpSpPr>
        <a:xfrm>
          <a:off x="0" y="0"/>
          <a:ext cx="0" cy="0"/>
          <a:chOff x="0" y="0"/>
          <a:chExt cx="0" cy="0"/>
        </a:xfrm>
      </p:grpSpPr>
      <p:pic>
        <p:nvPicPr>
          <p:cNvPr id="76" name="Picture 75">
            <a:extLst>
              <a:ext uri="{FF2B5EF4-FFF2-40B4-BE49-F238E27FC236}">
                <a16:creationId xmlns:a16="http://schemas.microsoft.com/office/drawing/2014/main" id="{74706E12-A68D-9741-A525-84D89314DF5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
        <p:nvSpPr>
          <p:cNvPr id="31" name="Rectangle 30">
            <a:extLst>
              <a:ext uri="{FF2B5EF4-FFF2-40B4-BE49-F238E27FC236}">
                <a16:creationId xmlns:a16="http://schemas.microsoft.com/office/drawing/2014/main" id="{ADED05C9-440C-8D44-A6AE-162568F5E177}"/>
              </a:ext>
            </a:extLst>
          </p:cNvPr>
          <p:cNvSpPr/>
          <p:nvPr userDrawn="1"/>
        </p:nvSpPr>
        <p:spPr>
          <a:xfrm>
            <a:off x="-2008688" y="2140710"/>
            <a:ext cx="26521275" cy="6679096"/>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Picture 48">
            <a:extLst>
              <a:ext uri="{FF2B5EF4-FFF2-40B4-BE49-F238E27FC236}">
                <a16:creationId xmlns:a16="http://schemas.microsoft.com/office/drawing/2014/main" id="{3EC66066-FFFA-9A4F-8E59-B7CBEEADAAEE}"/>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857527" y="-8070369"/>
            <a:ext cx="1269543" cy="1980488"/>
          </a:xfrm>
          <a:prstGeom prst="rect">
            <a:avLst/>
          </a:prstGeom>
        </p:spPr>
      </p:pic>
      <p:grpSp>
        <p:nvGrpSpPr>
          <p:cNvPr id="55" name="Group 54">
            <a:extLst>
              <a:ext uri="{FF2B5EF4-FFF2-40B4-BE49-F238E27FC236}">
                <a16:creationId xmlns:a16="http://schemas.microsoft.com/office/drawing/2014/main" id="{01C474E8-0D06-394B-B614-2AE0FD9247BF}"/>
              </a:ext>
            </a:extLst>
          </p:cNvPr>
          <p:cNvGrpSpPr/>
          <p:nvPr userDrawn="1"/>
        </p:nvGrpSpPr>
        <p:grpSpPr>
          <a:xfrm>
            <a:off x="-1845985" y="-7332818"/>
            <a:ext cx="4486772" cy="1297969"/>
            <a:chOff x="2597819" y="4679027"/>
            <a:chExt cx="4486772" cy="1297969"/>
          </a:xfrm>
        </p:grpSpPr>
        <p:pic>
          <p:nvPicPr>
            <p:cNvPr id="56" name="Picture 55">
              <a:extLst>
                <a:ext uri="{FF2B5EF4-FFF2-40B4-BE49-F238E27FC236}">
                  <a16:creationId xmlns:a16="http://schemas.microsoft.com/office/drawing/2014/main" id="{112C454D-90E6-D54C-9FEE-37F51220A3B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97819" y="4859420"/>
              <a:ext cx="1041904" cy="1041904"/>
            </a:xfrm>
            <a:prstGeom prst="rect">
              <a:avLst/>
            </a:prstGeom>
          </p:spPr>
        </p:pic>
        <p:pic>
          <p:nvPicPr>
            <p:cNvPr id="57" name="Picture 56">
              <a:extLst>
                <a:ext uri="{FF2B5EF4-FFF2-40B4-BE49-F238E27FC236}">
                  <a16:creationId xmlns:a16="http://schemas.microsoft.com/office/drawing/2014/main" id="{FAA73B56-9EE2-0F49-A03D-982B3F890814}"/>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790288" y="4679027"/>
              <a:ext cx="1294303" cy="1297969"/>
            </a:xfrm>
            <a:prstGeom prst="rect">
              <a:avLst/>
            </a:prstGeom>
          </p:spPr>
        </p:pic>
        <p:pic>
          <p:nvPicPr>
            <p:cNvPr id="58" name="Picture 57">
              <a:extLst>
                <a:ext uri="{FF2B5EF4-FFF2-40B4-BE49-F238E27FC236}">
                  <a16:creationId xmlns:a16="http://schemas.microsoft.com/office/drawing/2014/main" id="{B55BECA9-CD7E-E944-906C-4F581CF01F2C}"/>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4192884" y="4746299"/>
              <a:ext cx="1102193" cy="1102193"/>
            </a:xfrm>
            <a:prstGeom prst="rect">
              <a:avLst/>
            </a:prstGeom>
          </p:spPr>
        </p:pic>
      </p:grpSp>
      <p:sp>
        <p:nvSpPr>
          <p:cNvPr id="59" name="Rectangle 58">
            <a:extLst>
              <a:ext uri="{FF2B5EF4-FFF2-40B4-BE49-F238E27FC236}">
                <a16:creationId xmlns:a16="http://schemas.microsoft.com/office/drawing/2014/main" id="{CEA86943-6C09-AA4D-B674-CEFE175FD728}"/>
              </a:ext>
            </a:extLst>
          </p:cNvPr>
          <p:cNvSpPr/>
          <p:nvPr userDrawn="1"/>
        </p:nvSpPr>
        <p:spPr>
          <a:xfrm>
            <a:off x="-2942371" y="-5672460"/>
            <a:ext cx="6632909" cy="1261884"/>
          </a:xfrm>
          <a:prstGeom prst="rect">
            <a:avLst/>
          </a:prstGeom>
        </p:spPr>
        <p:txBody>
          <a:bodyPr wrap="square">
            <a:spAutoFit/>
          </a:bodyPr>
          <a:lstStyle/>
          <a:p>
            <a:pPr>
              <a:buSzPct val="75000"/>
              <a:defRPr>
                <a:latin typeface="PT Sans"/>
                <a:ea typeface="PT Sans"/>
                <a:cs typeface="PT Sans"/>
                <a:sym typeface="PT Sans"/>
              </a:defRPr>
            </a:pPr>
            <a:r>
              <a:rPr lang="en-US" sz="4000" dirty="0">
                <a:latin typeface="Gill Sans MT" charset="0"/>
                <a:ea typeface="Gill Sans MT" charset="0"/>
                <a:cs typeface="Gill Sans MT" charset="0"/>
              </a:rPr>
              <a:t>Autonomous driving </a:t>
            </a:r>
          </a:p>
          <a:p>
            <a:pPr>
              <a:buSzPct val="75000"/>
              <a:defRPr>
                <a:latin typeface="PT Sans"/>
                <a:ea typeface="PT Sans"/>
                <a:cs typeface="PT Sans"/>
                <a:sym typeface="PT Sans"/>
              </a:defRPr>
            </a:pPr>
            <a:r>
              <a:rPr lang="en-US" sz="3600" i="1" dirty="0">
                <a:latin typeface="Gill Sans MT" charset="0"/>
                <a:ea typeface="Gill Sans MT" charset="0"/>
                <a:cs typeface="Gill Sans MT" charset="0"/>
              </a:rPr>
              <a:t>cars, trucks, shuttles, boats, etc.</a:t>
            </a:r>
          </a:p>
        </p:txBody>
      </p:sp>
      <p:sp>
        <p:nvSpPr>
          <p:cNvPr id="61" name="Rectangle 60">
            <a:extLst>
              <a:ext uri="{FF2B5EF4-FFF2-40B4-BE49-F238E27FC236}">
                <a16:creationId xmlns:a16="http://schemas.microsoft.com/office/drawing/2014/main" id="{FFCBB435-0A26-4A4A-9868-42BC9CCE3C39}"/>
              </a:ext>
            </a:extLst>
          </p:cNvPr>
          <p:cNvSpPr/>
          <p:nvPr userDrawn="1"/>
        </p:nvSpPr>
        <p:spPr>
          <a:xfrm>
            <a:off x="4480644" y="-6097598"/>
            <a:ext cx="2023310" cy="707886"/>
          </a:xfrm>
          <a:prstGeom prst="rect">
            <a:avLst/>
          </a:prstGeom>
        </p:spPr>
        <p:txBody>
          <a:bodyPr wrap="none">
            <a:spAutoFit/>
          </a:bodyPr>
          <a:lstStyle/>
          <a:p>
            <a:pPr>
              <a:buSzPct val="75000"/>
              <a:defRPr>
                <a:latin typeface="PT Sans"/>
                <a:ea typeface="PT Sans"/>
                <a:cs typeface="PT Sans"/>
                <a:sym typeface="PT Sans"/>
              </a:defRPr>
            </a:pPr>
            <a:r>
              <a:rPr lang="en-US" sz="4000" dirty="0">
                <a:latin typeface="Gill Sans MT" charset="0"/>
                <a:ea typeface="Gill Sans MT" charset="0"/>
                <a:cs typeface="Gill Sans MT" charset="0"/>
              </a:rPr>
              <a:t>Robotics</a:t>
            </a:r>
          </a:p>
        </p:txBody>
      </p:sp>
      <p:pic>
        <p:nvPicPr>
          <p:cNvPr id="34" name="Picture 33">
            <a:extLst>
              <a:ext uri="{FF2B5EF4-FFF2-40B4-BE49-F238E27FC236}">
                <a16:creationId xmlns:a16="http://schemas.microsoft.com/office/drawing/2014/main" id="{D86D294F-C5FE-4242-9831-9DCAFE7A49F1}"/>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2515125" y="-3800220"/>
            <a:ext cx="1563624" cy="1563624"/>
          </a:xfrm>
          <a:prstGeom prst="rect">
            <a:avLst/>
          </a:prstGeom>
        </p:spPr>
      </p:pic>
      <p:pic>
        <p:nvPicPr>
          <p:cNvPr id="36" name="Picture 35">
            <a:extLst>
              <a:ext uri="{FF2B5EF4-FFF2-40B4-BE49-F238E27FC236}">
                <a16:creationId xmlns:a16="http://schemas.microsoft.com/office/drawing/2014/main" id="{AFF9B686-0FD4-7946-AAED-A68277DF157C}"/>
              </a:ext>
            </a:extLst>
          </p:cNvPr>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9977176" y="-5536606"/>
            <a:ext cx="1569129" cy="1563624"/>
          </a:xfrm>
          <a:prstGeom prst="rect">
            <a:avLst/>
          </a:prstGeom>
        </p:spPr>
      </p:pic>
      <p:grpSp>
        <p:nvGrpSpPr>
          <p:cNvPr id="7" name="Group 6">
            <a:extLst>
              <a:ext uri="{FF2B5EF4-FFF2-40B4-BE49-F238E27FC236}">
                <a16:creationId xmlns:a16="http://schemas.microsoft.com/office/drawing/2014/main" id="{EC57BF24-E7B8-244A-A64D-41918A716AF0}"/>
              </a:ext>
            </a:extLst>
          </p:cNvPr>
          <p:cNvGrpSpPr/>
          <p:nvPr userDrawn="1"/>
        </p:nvGrpSpPr>
        <p:grpSpPr>
          <a:xfrm>
            <a:off x="1993635" y="2394455"/>
            <a:ext cx="19564039" cy="6078280"/>
            <a:chOff x="1993635" y="2394455"/>
            <a:chExt cx="19564039" cy="6078280"/>
          </a:xfrm>
        </p:grpSpPr>
        <p:pic>
          <p:nvPicPr>
            <p:cNvPr id="50" name="Picture 49">
              <a:extLst>
                <a:ext uri="{FF2B5EF4-FFF2-40B4-BE49-F238E27FC236}">
                  <a16:creationId xmlns:a16="http://schemas.microsoft.com/office/drawing/2014/main" id="{F956F001-6C5D-F54A-B8E0-BDFC3856DA9A}"/>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3381768" y="5879935"/>
              <a:ext cx="1557656" cy="1563624"/>
            </a:xfrm>
            <a:prstGeom prst="rect">
              <a:avLst/>
            </a:prstGeom>
          </p:spPr>
        </p:pic>
        <p:pic>
          <p:nvPicPr>
            <p:cNvPr id="51" name="Picture 50">
              <a:extLst>
                <a:ext uri="{FF2B5EF4-FFF2-40B4-BE49-F238E27FC236}">
                  <a16:creationId xmlns:a16="http://schemas.microsoft.com/office/drawing/2014/main" id="{29FA763F-50D0-7C42-A16B-A59842D6E9BD}"/>
                </a:ext>
              </a:extLst>
            </p:cNvPr>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14181504" y="5826551"/>
              <a:ext cx="1801438" cy="1563624"/>
            </a:xfrm>
            <a:prstGeom prst="rect">
              <a:avLst/>
            </a:prstGeom>
          </p:spPr>
        </p:pic>
        <p:pic>
          <p:nvPicPr>
            <p:cNvPr id="52" name="Picture 51">
              <a:extLst>
                <a:ext uri="{FF2B5EF4-FFF2-40B4-BE49-F238E27FC236}">
                  <a16:creationId xmlns:a16="http://schemas.microsoft.com/office/drawing/2014/main" id="{F6763946-A8AB-D748-8A36-ECAC21C48FA3}"/>
                </a:ext>
              </a:extLst>
            </p:cNvPr>
            <p:cNvPicPr>
              <a:picLocks noChangeAspect="1"/>
            </p:cNvPicPr>
            <p:nvPr userDrawn="1"/>
          </p:nvPicPr>
          <p:blipFill>
            <a:blip r:embed="rId11">
              <a:extLst>
                <a:ext uri="{28A0092B-C50C-407E-A947-70E740481C1C}">
                  <a14:useLocalDpi xmlns:a14="http://schemas.microsoft.com/office/drawing/2010/main"/>
                </a:ext>
              </a:extLst>
            </a:blip>
            <a:stretch>
              <a:fillRect/>
            </a:stretch>
          </p:blipFill>
          <p:spPr>
            <a:xfrm>
              <a:off x="14428289" y="2588159"/>
              <a:ext cx="1564561" cy="1564561"/>
            </a:xfrm>
            <a:prstGeom prst="rect">
              <a:avLst/>
            </a:prstGeom>
          </p:spPr>
        </p:pic>
        <p:sp>
          <p:nvSpPr>
            <p:cNvPr id="53" name="Shape 168">
              <a:extLst>
                <a:ext uri="{FF2B5EF4-FFF2-40B4-BE49-F238E27FC236}">
                  <a16:creationId xmlns:a16="http://schemas.microsoft.com/office/drawing/2014/main" id="{A42E74AE-FC5B-E24E-8DD3-54766D3E267F}"/>
                </a:ext>
              </a:extLst>
            </p:cNvPr>
            <p:cNvSpPr txBox="1"/>
            <p:nvPr userDrawn="1"/>
          </p:nvSpPr>
          <p:spPr>
            <a:xfrm>
              <a:off x="19117954" y="4517013"/>
              <a:ext cx="2388722" cy="91370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71435" tIns="71435" rIns="71435" bIns="71435" numCol="1" anchor="ctr">
              <a:spAutoFit/>
            </a:bodyPr>
            <a:lstStyle/>
            <a:p>
              <a:pPr>
                <a:buSzPct val="75000"/>
                <a:defRPr>
                  <a:latin typeface="PT Sans"/>
                  <a:ea typeface="PT Sans"/>
                  <a:cs typeface="PT Sans"/>
                  <a:sym typeface="PT Sans"/>
                </a:defRPr>
              </a:pPr>
              <a:r>
                <a:rPr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Artificial intelligence</a:t>
              </a:r>
            </a:p>
          </p:txBody>
        </p:sp>
        <p:pic>
          <p:nvPicPr>
            <p:cNvPr id="54" name="Picture 53">
              <a:extLst>
                <a:ext uri="{FF2B5EF4-FFF2-40B4-BE49-F238E27FC236}">
                  <a16:creationId xmlns:a16="http://schemas.microsoft.com/office/drawing/2014/main" id="{5FBFB379-3CF0-EE4D-A12F-0CB09103C315}"/>
                </a:ext>
              </a:extLst>
            </p:cNvPr>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19277226" y="2545385"/>
              <a:ext cx="2202058" cy="1563624"/>
            </a:xfrm>
            <a:prstGeom prst="rect">
              <a:avLst/>
            </a:prstGeom>
          </p:spPr>
        </p:pic>
        <p:sp>
          <p:nvSpPr>
            <p:cNvPr id="60" name="Rectangle 59">
              <a:extLst>
                <a:ext uri="{FF2B5EF4-FFF2-40B4-BE49-F238E27FC236}">
                  <a16:creationId xmlns:a16="http://schemas.microsoft.com/office/drawing/2014/main" id="{6AB737DC-575C-1544-BE1D-6119B904F6AD}"/>
                </a:ext>
              </a:extLst>
            </p:cNvPr>
            <p:cNvSpPr/>
            <p:nvPr userDrawn="1"/>
          </p:nvSpPr>
          <p:spPr>
            <a:xfrm>
              <a:off x="1993635" y="7874100"/>
              <a:ext cx="4406491" cy="477054"/>
            </a:xfrm>
            <a:prstGeom prst="rect">
              <a:avLst/>
            </a:prstGeom>
          </p:spPr>
          <p:txBody>
            <a:bodyPr wrap="square">
              <a:spAutoFit/>
            </a:bodyPr>
            <a:lstStyle/>
            <a:p>
              <a:pPr>
                <a:buSzPct val="75000"/>
                <a:defRPr>
                  <a:latin typeface="PT Sans"/>
                  <a:ea typeface="PT Sans"/>
                  <a:cs typeface="PT Sans"/>
                  <a:sym typeface="PT Sans"/>
                </a:defRPr>
              </a:pPr>
              <a:r>
                <a:rPr lang="en-US" sz="2500" b="0" i="0" dirty="0">
                  <a:latin typeface="Noto Sans" panose="020B0502040504020204" pitchFamily="34" charset="0"/>
                  <a:ea typeface="Noto Sans" panose="020B0502040504020204" pitchFamily="34" charset="0"/>
                  <a:cs typeface="Noto Sans" panose="020B0502040504020204" pitchFamily="34" charset="0"/>
                </a:rPr>
                <a:t>Convoy/road-train</a:t>
              </a:r>
            </a:p>
          </p:txBody>
        </p:sp>
        <p:pic>
          <p:nvPicPr>
            <p:cNvPr id="62" name="Picture 61">
              <a:extLst>
                <a:ext uri="{FF2B5EF4-FFF2-40B4-BE49-F238E27FC236}">
                  <a16:creationId xmlns:a16="http://schemas.microsoft.com/office/drawing/2014/main" id="{6F59636B-EF23-3A40-9EB3-4B90CB48AD68}"/>
                </a:ext>
              </a:extLst>
            </p:cNvPr>
            <p:cNvPicPr>
              <a:picLocks noChangeAspect="1"/>
            </p:cNvPicPr>
            <p:nvPr userDrawn="1"/>
          </p:nvPicPr>
          <p:blipFill>
            <a:blip r:embed="rId13">
              <a:extLst>
                <a:ext uri="{28A0092B-C50C-407E-A947-70E740481C1C}">
                  <a14:useLocalDpi xmlns:a14="http://schemas.microsoft.com/office/drawing/2010/main"/>
                </a:ext>
              </a:extLst>
            </a:blip>
            <a:stretch>
              <a:fillRect/>
            </a:stretch>
          </p:blipFill>
          <p:spPr>
            <a:xfrm>
              <a:off x="8723905" y="2490950"/>
              <a:ext cx="2074094" cy="2080176"/>
            </a:xfrm>
            <a:prstGeom prst="rect">
              <a:avLst/>
            </a:prstGeom>
          </p:spPr>
        </p:pic>
        <p:sp>
          <p:nvSpPr>
            <p:cNvPr id="63" name="Rectangle 62">
              <a:extLst>
                <a:ext uri="{FF2B5EF4-FFF2-40B4-BE49-F238E27FC236}">
                  <a16:creationId xmlns:a16="http://schemas.microsoft.com/office/drawing/2014/main" id="{C391CC9D-8375-054A-899E-017A0AACB309}"/>
                </a:ext>
              </a:extLst>
            </p:cNvPr>
            <p:cNvSpPr/>
            <p:nvPr userDrawn="1"/>
          </p:nvSpPr>
          <p:spPr>
            <a:xfrm>
              <a:off x="8265215" y="4867812"/>
              <a:ext cx="2796442" cy="47705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3D mapping</a:t>
              </a:r>
            </a:p>
          </p:txBody>
        </p:sp>
        <p:sp>
          <p:nvSpPr>
            <p:cNvPr id="64" name="Rectangle 63">
              <a:extLst>
                <a:ext uri="{FF2B5EF4-FFF2-40B4-BE49-F238E27FC236}">
                  <a16:creationId xmlns:a16="http://schemas.microsoft.com/office/drawing/2014/main" id="{86AC8D0C-6DC9-0246-B345-A6D33F6F6415}"/>
                </a:ext>
              </a:extLst>
            </p:cNvPr>
            <p:cNvSpPr/>
            <p:nvPr userDrawn="1"/>
          </p:nvSpPr>
          <p:spPr>
            <a:xfrm>
              <a:off x="19198836" y="7874100"/>
              <a:ext cx="2358838" cy="47705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Robotics</a:t>
              </a:r>
            </a:p>
          </p:txBody>
        </p:sp>
        <p:sp>
          <p:nvSpPr>
            <p:cNvPr id="65" name="Rectangle 64">
              <a:extLst>
                <a:ext uri="{FF2B5EF4-FFF2-40B4-BE49-F238E27FC236}">
                  <a16:creationId xmlns:a16="http://schemas.microsoft.com/office/drawing/2014/main" id="{6A507DC9-E13C-3C48-B93B-A34A10C8BF74}"/>
                </a:ext>
              </a:extLst>
            </p:cNvPr>
            <p:cNvSpPr/>
            <p:nvPr userDrawn="1"/>
          </p:nvSpPr>
          <p:spPr>
            <a:xfrm>
              <a:off x="2818430" y="4541854"/>
              <a:ext cx="2764319"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Autonomous driving</a:t>
              </a:r>
            </a:p>
          </p:txBody>
        </p:sp>
        <p:pic>
          <p:nvPicPr>
            <p:cNvPr id="66" name="Picture 65">
              <a:extLst>
                <a:ext uri="{FF2B5EF4-FFF2-40B4-BE49-F238E27FC236}">
                  <a16:creationId xmlns:a16="http://schemas.microsoft.com/office/drawing/2014/main" id="{F5CEA569-91AE-9346-B170-003919869EC3}"/>
                </a:ext>
              </a:extLst>
            </p:cNvPr>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8928744" y="5784251"/>
              <a:ext cx="1563624" cy="1563624"/>
            </a:xfrm>
            <a:prstGeom prst="rect">
              <a:avLst/>
            </a:prstGeom>
          </p:spPr>
        </p:pic>
        <p:sp>
          <p:nvSpPr>
            <p:cNvPr id="67" name="Rectangle 66">
              <a:extLst>
                <a:ext uri="{FF2B5EF4-FFF2-40B4-BE49-F238E27FC236}">
                  <a16:creationId xmlns:a16="http://schemas.microsoft.com/office/drawing/2014/main" id="{F10632A0-35BC-4D41-8C60-0EA0B933BA1C}"/>
                </a:ext>
              </a:extLst>
            </p:cNvPr>
            <p:cNvSpPr/>
            <p:nvPr userDrawn="1"/>
          </p:nvSpPr>
          <p:spPr>
            <a:xfrm>
              <a:off x="13846716" y="4560168"/>
              <a:ext cx="2547138"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Security &amp; safety</a:t>
              </a:r>
            </a:p>
          </p:txBody>
        </p:sp>
        <p:pic>
          <p:nvPicPr>
            <p:cNvPr id="35" name="Picture 34">
              <a:extLst>
                <a:ext uri="{FF2B5EF4-FFF2-40B4-BE49-F238E27FC236}">
                  <a16:creationId xmlns:a16="http://schemas.microsoft.com/office/drawing/2014/main" id="{27F42B33-555A-3648-A409-F32862164482}"/>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395933" y="2394455"/>
              <a:ext cx="1563624" cy="1563624"/>
            </a:xfrm>
            <a:prstGeom prst="rect">
              <a:avLst/>
            </a:prstGeom>
          </p:spPr>
        </p:pic>
        <p:pic>
          <p:nvPicPr>
            <p:cNvPr id="38" name="Picture 37">
              <a:extLst>
                <a:ext uri="{FF2B5EF4-FFF2-40B4-BE49-F238E27FC236}">
                  <a16:creationId xmlns:a16="http://schemas.microsoft.com/office/drawing/2014/main" id="{90A05493-D2C3-0347-A680-BAAE6592960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9877093" y="5784251"/>
              <a:ext cx="1002324" cy="1563624"/>
            </a:xfrm>
            <a:prstGeom prst="rect">
              <a:avLst/>
            </a:prstGeom>
          </p:spPr>
        </p:pic>
        <p:sp>
          <p:nvSpPr>
            <p:cNvPr id="32" name="Rectangle 31">
              <a:extLst>
                <a:ext uri="{FF2B5EF4-FFF2-40B4-BE49-F238E27FC236}">
                  <a16:creationId xmlns:a16="http://schemas.microsoft.com/office/drawing/2014/main" id="{86254E63-0A44-BD47-A1DB-CD86F1EC2176}"/>
                </a:ext>
              </a:extLst>
            </p:cNvPr>
            <p:cNvSpPr/>
            <p:nvPr userDrawn="1"/>
          </p:nvSpPr>
          <p:spPr>
            <a:xfrm>
              <a:off x="13846716" y="7602022"/>
              <a:ext cx="2547137"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Object tracking &amp; classification</a:t>
              </a:r>
            </a:p>
          </p:txBody>
        </p:sp>
        <p:sp>
          <p:nvSpPr>
            <p:cNvPr id="37" name="Rectangle 36">
              <a:extLst>
                <a:ext uri="{FF2B5EF4-FFF2-40B4-BE49-F238E27FC236}">
                  <a16:creationId xmlns:a16="http://schemas.microsoft.com/office/drawing/2014/main" id="{39BA201B-2752-6643-AB8B-759766A7875F}"/>
                </a:ext>
              </a:extLst>
            </p:cNvPr>
            <p:cNvSpPr/>
            <p:nvPr userDrawn="1"/>
          </p:nvSpPr>
          <p:spPr>
            <a:xfrm>
              <a:off x="8359265" y="7610961"/>
              <a:ext cx="2660092" cy="861774"/>
            </a:xfrm>
            <a:prstGeom prst="rect">
              <a:avLst/>
            </a:prstGeom>
          </p:spPr>
          <p:txBody>
            <a:bodyPr wrap="square">
              <a:spAutoFit/>
            </a:bodyPr>
            <a:lstStyle/>
            <a:p>
              <a:pPr>
                <a:buSzPct val="75000"/>
                <a:defRPr>
                  <a:latin typeface="PT Sans"/>
                  <a:ea typeface="PT Sans"/>
                  <a:cs typeface="PT Sans"/>
                  <a:sym typeface="PT Sans"/>
                </a:defRPr>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Remote control &amp; monitoring</a:t>
              </a:r>
            </a:p>
          </p:txBody>
        </p:sp>
      </p:grpSp>
      <p:grpSp>
        <p:nvGrpSpPr>
          <p:cNvPr id="6" name="Group 5">
            <a:extLst>
              <a:ext uri="{FF2B5EF4-FFF2-40B4-BE49-F238E27FC236}">
                <a16:creationId xmlns:a16="http://schemas.microsoft.com/office/drawing/2014/main" id="{71625E68-827D-7E40-9A1E-7D664DC29A91}"/>
              </a:ext>
            </a:extLst>
          </p:cNvPr>
          <p:cNvGrpSpPr/>
          <p:nvPr userDrawn="1"/>
        </p:nvGrpSpPr>
        <p:grpSpPr>
          <a:xfrm>
            <a:off x="-3380001" y="-24496338"/>
            <a:ext cx="28356000" cy="18225646"/>
            <a:chOff x="-3150944" y="-3468246"/>
            <a:chExt cx="28356000" cy="18225646"/>
          </a:xfrm>
        </p:grpSpPr>
        <p:cxnSp>
          <p:nvCxnSpPr>
            <p:cNvPr id="33" name="Straight Connector 32">
              <a:extLst>
                <a:ext uri="{FF2B5EF4-FFF2-40B4-BE49-F238E27FC236}">
                  <a16:creationId xmlns:a16="http://schemas.microsoft.com/office/drawing/2014/main" id="{75B7D962-EBD0-BB4C-8750-C8D6C275AB5C}"/>
                </a:ext>
              </a:extLst>
            </p:cNvPr>
            <p:cNvCxnSpPr/>
            <p:nvPr userDrawn="1"/>
          </p:nvCxnSpPr>
          <p:spPr>
            <a:xfrm flipH="1">
              <a:off x="-8929" y="0"/>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BA6176D-0C30-2A48-B7CA-8CF5BF4DF91F}"/>
                </a:ext>
              </a:extLst>
            </p:cNvPr>
            <p:cNvCxnSpPr/>
            <p:nvPr userDrawn="1"/>
          </p:nvCxnSpPr>
          <p:spPr>
            <a:xfrm flipH="1">
              <a:off x="2786093" y="-377825"/>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59DFBA3F-1894-1F4B-8F64-4FD3DC0B87B0}"/>
                </a:ext>
              </a:extLst>
            </p:cNvPr>
            <p:cNvCxnSpPr/>
            <p:nvPr userDrawn="1"/>
          </p:nvCxnSpPr>
          <p:spPr>
            <a:xfrm flipH="1">
              <a:off x="21557674" y="-2234663"/>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F12408A-DE5C-3349-9968-63790023D980}"/>
                </a:ext>
              </a:extLst>
            </p:cNvPr>
            <p:cNvCxnSpPr/>
            <p:nvPr userDrawn="1"/>
          </p:nvCxnSpPr>
          <p:spPr>
            <a:xfrm flipH="1">
              <a:off x="24352696" y="-2612488"/>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70BAAD6-81EF-EF45-B2E5-AB3D38C9A859}"/>
                </a:ext>
              </a:extLst>
            </p:cNvPr>
            <p:cNvCxnSpPr/>
            <p:nvPr userDrawn="1"/>
          </p:nvCxnSpPr>
          <p:spPr>
            <a:xfrm flipH="1">
              <a:off x="16393853" y="-2183994"/>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9860519-5944-3E48-92AA-4D5508F559A6}"/>
                </a:ext>
              </a:extLst>
            </p:cNvPr>
            <p:cNvCxnSpPr/>
            <p:nvPr userDrawn="1"/>
          </p:nvCxnSpPr>
          <p:spPr>
            <a:xfrm flipH="1">
              <a:off x="19188875" y="-2561819"/>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B32CF7D-71C6-1448-A841-EB55E2008B0D}"/>
                </a:ext>
              </a:extLst>
            </p:cNvPr>
            <p:cNvCxnSpPr/>
            <p:nvPr userDrawn="1"/>
          </p:nvCxnSpPr>
          <p:spPr>
            <a:xfrm flipH="1">
              <a:off x="11041732" y="-3090421"/>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AE8F706-1C7B-E74D-AAD6-7196C3077180}"/>
                </a:ext>
              </a:extLst>
            </p:cNvPr>
            <p:cNvCxnSpPr/>
            <p:nvPr userDrawn="1"/>
          </p:nvCxnSpPr>
          <p:spPr>
            <a:xfrm flipH="1">
              <a:off x="13836754" y="-3468246"/>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5BEFFEA-56CB-864A-8BD5-5F13C47D013D}"/>
                </a:ext>
              </a:extLst>
            </p:cNvPr>
            <p:cNvCxnSpPr/>
            <p:nvPr userDrawn="1"/>
          </p:nvCxnSpPr>
          <p:spPr>
            <a:xfrm flipH="1">
              <a:off x="5554281" y="-2120910"/>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B89BEB9-18FC-D94B-9A18-668C4EC9DB6A}"/>
                </a:ext>
              </a:extLst>
            </p:cNvPr>
            <p:cNvCxnSpPr/>
            <p:nvPr userDrawn="1"/>
          </p:nvCxnSpPr>
          <p:spPr>
            <a:xfrm flipH="1">
              <a:off x="8349303" y="-2498735"/>
              <a:ext cx="9962" cy="14757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CAF16DB-6BD8-B04B-8A83-DE98313FD5EC}"/>
                </a:ext>
              </a:extLst>
            </p:cNvPr>
            <p:cNvCxnSpPr/>
            <p:nvPr userDrawn="1"/>
          </p:nvCxnSpPr>
          <p:spPr>
            <a:xfrm flipH="1">
              <a:off x="-3150944" y="8352559"/>
              <a:ext cx="27948686" cy="15038"/>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C949445-F328-FF4E-A2D4-1DE829A2CA40}"/>
                </a:ext>
              </a:extLst>
            </p:cNvPr>
            <p:cNvCxnSpPr/>
            <p:nvPr userDrawn="1"/>
          </p:nvCxnSpPr>
          <p:spPr>
            <a:xfrm flipH="1">
              <a:off x="-2942371" y="2563266"/>
              <a:ext cx="27948686" cy="15038"/>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3DB8D2D-921E-0145-8BA6-63BBC33528A6}"/>
                </a:ext>
              </a:extLst>
            </p:cNvPr>
            <p:cNvCxnSpPr/>
            <p:nvPr userDrawn="1"/>
          </p:nvCxnSpPr>
          <p:spPr>
            <a:xfrm flipH="1">
              <a:off x="-3150944" y="5355726"/>
              <a:ext cx="27948686" cy="15038"/>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775EA47-722D-D54A-9E52-ACFACA40FBF4}"/>
                </a:ext>
              </a:extLst>
            </p:cNvPr>
            <p:cNvCxnSpPr/>
            <p:nvPr userDrawn="1"/>
          </p:nvCxnSpPr>
          <p:spPr>
            <a:xfrm flipH="1">
              <a:off x="-3150944" y="2128841"/>
              <a:ext cx="27948686" cy="15038"/>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DD4B637-C831-9D41-A1E3-4777E6CF7473}"/>
                </a:ext>
              </a:extLst>
            </p:cNvPr>
            <p:cNvCxnSpPr/>
            <p:nvPr userDrawn="1"/>
          </p:nvCxnSpPr>
          <p:spPr>
            <a:xfrm flipH="1">
              <a:off x="-2743630" y="5788949"/>
              <a:ext cx="27948686" cy="15038"/>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EDE53BF-33FD-4047-B4B4-AFE94325511F}"/>
                </a:ext>
              </a:extLst>
            </p:cNvPr>
            <p:cNvCxnSpPr/>
            <p:nvPr userDrawn="1"/>
          </p:nvCxnSpPr>
          <p:spPr>
            <a:xfrm flipH="1">
              <a:off x="-2952203" y="5354524"/>
              <a:ext cx="27948686" cy="15038"/>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74" name="Straight Connector 73">
            <a:extLst>
              <a:ext uri="{FF2B5EF4-FFF2-40B4-BE49-F238E27FC236}">
                <a16:creationId xmlns:a16="http://schemas.microsoft.com/office/drawing/2014/main" id="{F59E00E0-602B-4248-85C2-E6E61A333688}"/>
              </a:ext>
            </a:extLst>
          </p:cNvPr>
          <p:cNvCxnSpPr/>
          <p:nvPr userDrawn="1"/>
        </p:nvCxnSpPr>
        <p:spPr>
          <a:xfrm>
            <a:off x="-1390589" y="2144870"/>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F27EC79-FF47-BF41-BC47-E206FD13597E}"/>
              </a:ext>
            </a:extLst>
          </p:cNvPr>
          <p:cNvCxnSpPr/>
          <p:nvPr userDrawn="1"/>
        </p:nvCxnSpPr>
        <p:spPr>
          <a:xfrm>
            <a:off x="-1024559" y="8823966"/>
            <a:ext cx="27324350" cy="0"/>
          </a:xfrm>
          <a:prstGeom prst="line">
            <a:avLst/>
          </a:prstGeom>
          <a:ln w="9525">
            <a:solidFill>
              <a:srgbClr val="FF6600"/>
            </a:solidFill>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BCA5D8DB-2810-5A4D-BE88-B71FB088C3C3}"/>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Supporting cutting-edge applications</a:t>
            </a:r>
          </a:p>
        </p:txBody>
      </p:sp>
      <p:pic>
        <p:nvPicPr>
          <p:cNvPr id="78" name="Picture 77">
            <a:extLst>
              <a:ext uri="{FF2B5EF4-FFF2-40B4-BE49-F238E27FC236}">
                <a16:creationId xmlns:a16="http://schemas.microsoft.com/office/drawing/2014/main" id="{1C7AD327-EF49-684E-8172-11AF75375B6E}"/>
              </a:ext>
            </a:extLst>
          </p:cNvPr>
          <p:cNvPicPr>
            <a:picLocks noChangeAspect="1"/>
          </p:cNvPicPr>
          <p:nvPr userDrawn="1"/>
        </p:nvPicPr>
        <p:blipFill>
          <a:blip r:embed="rId15"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
        <p:nvSpPr>
          <p:cNvPr id="84" name="TextBox 83">
            <a:extLst>
              <a:ext uri="{FF2B5EF4-FFF2-40B4-BE49-F238E27FC236}">
                <a16:creationId xmlns:a16="http://schemas.microsoft.com/office/drawing/2014/main" id="{65FF7238-B532-F743-A149-6FD1A9E64EA5}"/>
              </a:ext>
            </a:extLst>
          </p:cNvPr>
          <p:cNvSpPr txBox="1"/>
          <p:nvPr userDrawn="1"/>
        </p:nvSpPr>
        <p:spPr>
          <a:xfrm>
            <a:off x="1774151" y="9980465"/>
            <a:ext cx="20518678" cy="2123658"/>
          </a:xfrm>
          <a:prstGeom prst="rect">
            <a:avLst/>
          </a:prstGeom>
          <a:noFill/>
        </p:spPr>
        <p:txBody>
          <a:bodyPr wrap="square" rtlCol="0">
            <a:spAutoFit/>
          </a:bodyPr>
          <a:lstStyle/>
          <a:p>
            <a:pPr algn="l"/>
            <a:r>
              <a:rPr lang="en-US" sz="44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AutonomouStuff's customers provide a variety of solutions. </a:t>
            </a:r>
            <a:r>
              <a:rPr lang="en-US" sz="4400" b="0" i="0" dirty="0">
                <a:solidFill>
                  <a:srgbClr val="FF6600"/>
                </a:solidFill>
                <a:latin typeface="Noto Sans" panose="020B0502040504020204" pitchFamily="34" charset="0"/>
                <a:ea typeface="Noto Sans" panose="020B0502040504020204" pitchFamily="34" charset="0"/>
                <a:cs typeface="Noto Sans" panose="020B0502040504020204" pitchFamily="34" charset="0"/>
              </a:rPr>
              <a:t>Knowledge and experience </a:t>
            </a:r>
            <a:r>
              <a:rPr lang="en-US" sz="44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are essential in mastering the challenge of automated driving. </a:t>
            </a:r>
            <a:r>
              <a:rPr lang="en-US" sz="44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We are dedicated to transforming the transportation industry.</a:t>
            </a:r>
          </a:p>
        </p:txBody>
      </p:sp>
    </p:spTree>
    <p:extLst>
      <p:ext uri="{BB962C8B-B14F-4D97-AF65-F5344CB8AC3E}">
        <p14:creationId xmlns:p14="http://schemas.microsoft.com/office/powerpoint/2010/main" val="846125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Platform_title">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845DC88-7854-BB42-86B8-E0E8799670B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24384000" cy="13716000"/>
          </a:xfrm>
          <a:prstGeom prst="rect">
            <a:avLst/>
          </a:prstGeom>
        </p:spPr>
      </p:pic>
      <p:sp>
        <p:nvSpPr>
          <p:cNvPr id="4" name="Rectangle 3"/>
          <p:cNvSpPr/>
          <p:nvPr userDrawn="1"/>
        </p:nvSpPr>
        <p:spPr>
          <a:xfrm>
            <a:off x="7090888" y="-165887"/>
            <a:ext cx="24795108" cy="13995400"/>
          </a:xfrm>
          <a:prstGeom prst="rect">
            <a:avLst/>
          </a:prstGeom>
          <a:no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 name="TextBox 7">
            <a:extLst>
              <a:ext uri="{FF2B5EF4-FFF2-40B4-BE49-F238E27FC236}">
                <a16:creationId xmlns:a16="http://schemas.microsoft.com/office/drawing/2014/main" id="{72EFFEE5-7F05-FB43-B3FB-DB9156977D9E}"/>
              </a:ext>
            </a:extLst>
          </p:cNvPr>
          <p:cNvSpPr txBox="1"/>
          <p:nvPr userDrawn="1"/>
        </p:nvSpPr>
        <p:spPr>
          <a:xfrm>
            <a:off x="4083380" y="7128908"/>
            <a:ext cx="8336850" cy="2785378"/>
          </a:xfrm>
          <a:prstGeom prst="rect">
            <a:avLst/>
          </a:prstGeom>
          <a:noFill/>
        </p:spPr>
        <p:txBody>
          <a:bodyPr wrap="square" rtlCol="0">
            <a:spAutoFit/>
          </a:bodyPr>
          <a:lstStyle/>
          <a:p>
            <a:pPr algn="l"/>
            <a:r>
              <a:rPr lang="en-US" sz="75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rPr>
              <a:t>Platform Solutions</a:t>
            </a:r>
          </a:p>
          <a:p>
            <a:pPr algn="l"/>
            <a:endParaRPr lang="en-US" sz="100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endParaRPr>
          </a:p>
        </p:txBody>
      </p:sp>
      <p:pic>
        <p:nvPicPr>
          <p:cNvPr id="9" name="Picture 8">
            <a:extLst>
              <a:ext uri="{FF2B5EF4-FFF2-40B4-BE49-F238E27FC236}">
                <a16:creationId xmlns:a16="http://schemas.microsoft.com/office/drawing/2014/main" id="{28F7779F-B2C0-9643-8A25-6A64F8154BB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39623" y="5671152"/>
            <a:ext cx="10697577" cy="2039112"/>
          </a:xfrm>
          <a:prstGeom prst="rect">
            <a:avLst/>
          </a:prstGeom>
        </p:spPr>
      </p:pic>
    </p:spTree>
    <p:extLst>
      <p:ext uri="{BB962C8B-B14F-4D97-AF65-F5344CB8AC3E}">
        <p14:creationId xmlns:p14="http://schemas.microsoft.com/office/powerpoint/2010/main" val="3235270731"/>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Platform pag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8186D2-F2EF-474A-BEF1-A6F6778B25B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pic>
        <p:nvPicPr>
          <p:cNvPr id="4" name="Picture 3">
            <a:extLst>
              <a:ext uri="{FF2B5EF4-FFF2-40B4-BE49-F238E27FC236}">
                <a16:creationId xmlns:a16="http://schemas.microsoft.com/office/drawing/2014/main" id="{6F6F2AAB-E4FF-1447-8115-7C2E3B81AC92}"/>
              </a:ext>
            </a:extLst>
          </p:cNvPr>
          <p:cNvPicPr>
            <a:picLocks noChangeAspect="1"/>
          </p:cNvPicPr>
          <p:nvPr userDrawn="1"/>
        </p:nvPicPr>
        <p:blipFill>
          <a:blip r:embed="rId3" cstate="screen">
            <a:alphaModFix amt="18000"/>
            <a:extLst>
              <a:ext uri="{28A0092B-C50C-407E-A947-70E740481C1C}">
                <a14:useLocalDpi xmlns:a14="http://schemas.microsoft.com/office/drawing/2010/main"/>
              </a:ext>
            </a:extLst>
          </a:blip>
          <a:stretch>
            <a:fillRect/>
          </a:stretch>
        </p:blipFill>
        <p:spPr>
          <a:xfrm>
            <a:off x="13296091" y="-19731197"/>
            <a:ext cx="22249066" cy="12508992"/>
          </a:xfrm>
          <a:prstGeom prst="rect">
            <a:avLst/>
          </a:prstGeom>
        </p:spPr>
      </p:pic>
      <p:sp>
        <p:nvSpPr>
          <p:cNvPr id="8" name="TextBox 7">
            <a:extLst>
              <a:ext uri="{FF2B5EF4-FFF2-40B4-BE49-F238E27FC236}">
                <a16:creationId xmlns:a16="http://schemas.microsoft.com/office/drawing/2014/main" id="{5E7ED023-7782-644C-9571-91192DC822C0}"/>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A fleet of R&amp;D vehicles</a:t>
            </a:r>
          </a:p>
        </p:txBody>
      </p:sp>
      <p:pic>
        <p:nvPicPr>
          <p:cNvPr id="9" name="Picture 8">
            <a:extLst>
              <a:ext uri="{FF2B5EF4-FFF2-40B4-BE49-F238E27FC236}">
                <a16:creationId xmlns:a16="http://schemas.microsoft.com/office/drawing/2014/main" id="{4D42515D-90BD-4141-B3DB-1C0F6B380AFE}"/>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pic>
        <p:nvPicPr>
          <p:cNvPr id="5" name="Picture 4">
            <a:extLst>
              <a:ext uri="{FF2B5EF4-FFF2-40B4-BE49-F238E27FC236}">
                <a16:creationId xmlns:a16="http://schemas.microsoft.com/office/drawing/2014/main" id="{2A24F6DB-E90B-2247-A306-3C92D5510FBB}"/>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856628" y="1857299"/>
            <a:ext cx="20251100" cy="11385684"/>
          </a:xfrm>
          <a:prstGeom prst="rect">
            <a:avLst/>
          </a:prstGeom>
        </p:spPr>
      </p:pic>
    </p:spTree>
    <p:extLst>
      <p:ext uri="{BB962C8B-B14F-4D97-AF65-F5344CB8AC3E}">
        <p14:creationId xmlns:p14="http://schemas.microsoft.com/office/powerpoint/2010/main" val="343877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ponents of AV">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5CC873-A4B8-1649-9C94-A17EB3DF6F4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28375" y="0"/>
            <a:ext cx="21127250" cy="13716000"/>
          </a:xfrm>
          <a:prstGeom prst="rect">
            <a:avLst/>
          </a:prstGeom>
        </p:spPr>
      </p:pic>
      <p:sp>
        <p:nvSpPr>
          <p:cNvPr id="8" name="TextBox 7">
            <a:extLst>
              <a:ext uri="{FF2B5EF4-FFF2-40B4-BE49-F238E27FC236}">
                <a16:creationId xmlns:a16="http://schemas.microsoft.com/office/drawing/2014/main" id="{C4B4621A-14A2-B941-9B64-14299C03C998}"/>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Components of an autonomous vehicle</a:t>
            </a:r>
          </a:p>
        </p:txBody>
      </p:sp>
      <p:pic>
        <p:nvPicPr>
          <p:cNvPr id="9" name="Picture 8">
            <a:extLst>
              <a:ext uri="{FF2B5EF4-FFF2-40B4-BE49-F238E27FC236}">
                <a16:creationId xmlns:a16="http://schemas.microsoft.com/office/drawing/2014/main" id="{C4438B53-851D-394A-90DF-DB9524FAAB8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
        <p:nvSpPr>
          <p:cNvPr id="11" name="TextBox 10">
            <a:extLst>
              <a:ext uri="{FF2B5EF4-FFF2-40B4-BE49-F238E27FC236}">
                <a16:creationId xmlns:a16="http://schemas.microsoft.com/office/drawing/2014/main" id="{239FAE09-9940-C246-852E-4AF0A9F5BA35}"/>
              </a:ext>
            </a:extLst>
          </p:cNvPr>
          <p:cNvSpPr txBox="1"/>
          <p:nvPr userDrawn="1"/>
        </p:nvSpPr>
        <p:spPr>
          <a:xfrm>
            <a:off x="15087600" y="12633157"/>
            <a:ext cx="8981768" cy="400110"/>
          </a:xfrm>
          <a:prstGeom prst="rect">
            <a:avLst/>
          </a:prstGeom>
          <a:noFill/>
        </p:spPr>
        <p:txBody>
          <a:bodyPr wrap="square" rtlCol="0">
            <a:spAutoFit/>
          </a:bodyPr>
          <a:lstStyle/>
          <a:p>
            <a:pPr algn="l"/>
            <a:r>
              <a:rPr lang="en-US" sz="2000" b="0" i="0" dirty="0">
                <a:latin typeface="Noto Sans" panose="020B0502040504020204" pitchFamily="34" charset="0"/>
                <a:ea typeface="Noto Sans" panose="020B0502040504020204" pitchFamily="34" charset="0"/>
                <a:cs typeface="Noto Sans" panose="020B0502040504020204" pitchFamily="34" charset="0"/>
              </a:rPr>
              <a:t>*each platform and vehicle can be customized</a:t>
            </a:r>
          </a:p>
        </p:txBody>
      </p:sp>
      <p:pic>
        <p:nvPicPr>
          <p:cNvPr id="10" name="Picture 9">
            <a:extLst>
              <a:ext uri="{FF2B5EF4-FFF2-40B4-BE49-F238E27FC236}">
                <a16:creationId xmlns:a16="http://schemas.microsoft.com/office/drawing/2014/main" id="{05EFF2DE-545A-5F4C-8A11-B70114726CB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Tree>
    <p:extLst>
      <p:ext uri="{BB962C8B-B14F-4D97-AF65-F5344CB8AC3E}">
        <p14:creationId xmlns:p14="http://schemas.microsoft.com/office/powerpoint/2010/main" val="54472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45" name="Shape 45"/>
          <p:cNvSpPr>
            <a:spLocks noGrp="1"/>
          </p:cNvSpPr>
          <p:nvPr>
            <p:ph type="pic" sz="half" idx="13"/>
          </p:nvPr>
        </p:nvSpPr>
        <p:spPr>
          <a:xfrm>
            <a:off x="12966947" y="1578160"/>
            <a:ext cx="6983970" cy="10775267"/>
          </a:xfrm>
          <a:prstGeom prst="rect">
            <a:avLst/>
          </a:prstGeom>
        </p:spPr>
        <p:txBody>
          <a:bodyPr lIns="91439" tIns="45719" rIns="91439" bIns="45719" anchor="t">
            <a:noAutofit/>
          </a:bodyPr>
          <a:lstStyle/>
          <a:p>
            <a:endParaRPr dirty="0"/>
          </a:p>
        </p:txBody>
      </p:sp>
      <p:sp>
        <p:nvSpPr>
          <p:cNvPr id="46" name="Shape 46"/>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7" name="Shape 47"/>
          <p:cNvSpPr>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8" name="Shape 48"/>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ducts_titl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D541C6-F9F8-6E43-8245-B4A71A6448E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24429156" cy="13741400"/>
          </a:xfrm>
          <a:prstGeom prst="rect">
            <a:avLst/>
          </a:prstGeom>
        </p:spPr>
      </p:pic>
      <p:sp>
        <p:nvSpPr>
          <p:cNvPr id="4" name="Rectangle 3"/>
          <p:cNvSpPr/>
          <p:nvPr userDrawn="1"/>
        </p:nvSpPr>
        <p:spPr>
          <a:xfrm>
            <a:off x="7090888" y="-165887"/>
            <a:ext cx="24795108" cy="13995400"/>
          </a:xfrm>
          <a:prstGeom prst="rect">
            <a:avLst/>
          </a:prstGeom>
          <a:no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a:extLst>
              <a:ext uri="{FF2B5EF4-FFF2-40B4-BE49-F238E27FC236}">
                <a16:creationId xmlns:a16="http://schemas.microsoft.com/office/drawing/2014/main" id="{573BFA86-0F03-A448-9902-D0BA33B25F75}"/>
              </a:ext>
            </a:extLst>
          </p:cNvPr>
          <p:cNvSpPr txBox="1"/>
          <p:nvPr userDrawn="1"/>
        </p:nvSpPr>
        <p:spPr>
          <a:xfrm>
            <a:off x="4083380" y="7128908"/>
            <a:ext cx="8336850" cy="2785378"/>
          </a:xfrm>
          <a:prstGeom prst="rect">
            <a:avLst/>
          </a:prstGeom>
          <a:noFill/>
        </p:spPr>
        <p:txBody>
          <a:bodyPr wrap="square" rtlCol="0">
            <a:spAutoFit/>
          </a:bodyPr>
          <a:lstStyle/>
          <a:p>
            <a:pPr algn="l"/>
            <a:r>
              <a:rPr lang="en-US" sz="75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rPr>
              <a:t>Product Solutions</a:t>
            </a:r>
          </a:p>
          <a:p>
            <a:pPr algn="l"/>
            <a:endParaRPr lang="en-US" sz="100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endParaRPr>
          </a:p>
        </p:txBody>
      </p:sp>
      <p:pic>
        <p:nvPicPr>
          <p:cNvPr id="13" name="Picture 12">
            <a:extLst>
              <a:ext uri="{FF2B5EF4-FFF2-40B4-BE49-F238E27FC236}">
                <a16:creationId xmlns:a16="http://schemas.microsoft.com/office/drawing/2014/main" id="{5CB42A21-0779-1746-9555-A28B3E46101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39623" y="5671152"/>
            <a:ext cx="10697577" cy="2039112"/>
          </a:xfrm>
          <a:prstGeom prst="rect">
            <a:avLst/>
          </a:prstGeom>
        </p:spPr>
      </p:pic>
    </p:spTree>
    <p:extLst>
      <p:ext uri="{BB962C8B-B14F-4D97-AF65-F5344CB8AC3E}">
        <p14:creationId xmlns:p14="http://schemas.microsoft.com/office/powerpoint/2010/main" val="699000890"/>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ducts pages">
    <p:spTree>
      <p:nvGrpSpPr>
        <p:cNvPr id="1" name=""/>
        <p:cNvGrpSpPr/>
        <p:nvPr/>
      </p:nvGrpSpPr>
      <p:grpSpPr>
        <a:xfrm>
          <a:off x="0" y="0"/>
          <a:ext cx="0" cy="0"/>
          <a:chOff x="0" y="0"/>
          <a:chExt cx="0" cy="0"/>
        </a:xfrm>
      </p:grpSpPr>
      <p:pic>
        <p:nvPicPr>
          <p:cNvPr id="52" name="Picture 51">
            <a:extLst>
              <a:ext uri="{FF2B5EF4-FFF2-40B4-BE49-F238E27FC236}">
                <a16:creationId xmlns:a16="http://schemas.microsoft.com/office/drawing/2014/main" id="{7D771461-0E53-8345-BA9E-E050A3B254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pic>
        <p:nvPicPr>
          <p:cNvPr id="32" name="Picture 31">
            <a:extLst>
              <a:ext uri="{FF2B5EF4-FFF2-40B4-BE49-F238E27FC236}">
                <a16:creationId xmlns:a16="http://schemas.microsoft.com/office/drawing/2014/main" id="{33013B07-CBCE-844C-AB2A-A1BF4191B40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490465" y="3043930"/>
            <a:ext cx="1701800" cy="1701800"/>
          </a:xfrm>
          <a:prstGeom prst="rect">
            <a:avLst/>
          </a:prstGeom>
        </p:spPr>
      </p:pic>
      <p:pic>
        <p:nvPicPr>
          <p:cNvPr id="33" name="Picture 32">
            <a:extLst>
              <a:ext uri="{FF2B5EF4-FFF2-40B4-BE49-F238E27FC236}">
                <a16:creationId xmlns:a16="http://schemas.microsoft.com/office/drawing/2014/main" id="{76835113-B1C8-064A-8EAB-11F0546A4A0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500580" y="9625224"/>
            <a:ext cx="1666346" cy="1666346"/>
          </a:xfrm>
          <a:prstGeom prst="rect">
            <a:avLst/>
          </a:prstGeom>
        </p:spPr>
      </p:pic>
      <p:pic>
        <p:nvPicPr>
          <p:cNvPr id="34" name="Picture 33">
            <a:extLst>
              <a:ext uri="{FF2B5EF4-FFF2-40B4-BE49-F238E27FC236}">
                <a16:creationId xmlns:a16="http://schemas.microsoft.com/office/drawing/2014/main" id="{DF4D3613-0F92-2C4C-A810-2F107AFC72CA}"/>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2972387" y="3008764"/>
            <a:ext cx="1701800" cy="1701800"/>
          </a:xfrm>
          <a:prstGeom prst="rect">
            <a:avLst/>
          </a:prstGeom>
        </p:spPr>
      </p:pic>
      <p:pic>
        <p:nvPicPr>
          <p:cNvPr id="35" name="Picture 34">
            <a:extLst>
              <a:ext uri="{FF2B5EF4-FFF2-40B4-BE49-F238E27FC236}">
                <a16:creationId xmlns:a16="http://schemas.microsoft.com/office/drawing/2014/main" id="{2DB167C9-79D7-FC41-886D-5CA9BAF73EF3}"/>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723303" y="2896113"/>
            <a:ext cx="1701800" cy="1701800"/>
          </a:xfrm>
          <a:prstGeom prst="rect">
            <a:avLst/>
          </a:prstGeom>
        </p:spPr>
      </p:pic>
      <p:pic>
        <p:nvPicPr>
          <p:cNvPr id="36" name="Picture 35">
            <a:extLst>
              <a:ext uri="{FF2B5EF4-FFF2-40B4-BE49-F238E27FC236}">
                <a16:creationId xmlns:a16="http://schemas.microsoft.com/office/drawing/2014/main" id="{2C32A96E-35F9-944D-A91E-ED3CE7BB1466}"/>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21061612" y="3087474"/>
            <a:ext cx="1465439" cy="1465439"/>
          </a:xfrm>
          <a:prstGeom prst="rect">
            <a:avLst/>
          </a:prstGeom>
        </p:spPr>
      </p:pic>
      <p:pic>
        <p:nvPicPr>
          <p:cNvPr id="37" name="Picture 36">
            <a:extLst>
              <a:ext uri="{FF2B5EF4-FFF2-40B4-BE49-F238E27FC236}">
                <a16:creationId xmlns:a16="http://schemas.microsoft.com/office/drawing/2014/main" id="{3CFB8FD9-DF7C-9341-ACF2-9608E33DF250}"/>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711783" y="6094501"/>
            <a:ext cx="1701800" cy="1701800"/>
          </a:xfrm>
          <a:prstGeom prst="rect">
            <a:avLst/>
          </a:prstGeom>
        </p:spPr>
      </p:pic>
      <p:pic>
        <p:nvPicPr>
          <p:cNvPr id="38" name="Picture 37">
            <a:extLst>
              <a:ext uri="{FF2B5EF4-FFF2-40B4-BE49-F238E27FC236}">
                <a16:creationId xmlns:a16="http://schemas.microsoft.com/office/drawing/2014/main" id="{7D042511-8079-1747-9218-EBCAD8CA32E9}"/>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16947089" y="2890622"/>
            <a:ext cx="1701800" cy="1701800"/>
          </a:xfrm>
          <a:prstGeom prst="rect">
            <a:avLst/>
          </a:prstGeom>
        </p:spPr>
      </p:pic>
      <p:pic>
        <p:nvPicPr>
          <p:cNvPr id="39" name="Picture 38">
            <a:extLst>
              <a:ext uri="{FF2B5EF4-FFF2-40B4-BE49-F238E27FC236}">
                <a16:creationId xmlns:a16="http://schemas.microsoft.com/office/drawing/2014/main" id="{F2C5D0B5-1DDF-DD4A-82B2-8405C47BF357}"/>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16920865" y="6209666"/>
            <a:ext cx="1701800" cy="1701800"/>
          </a:xfrm>
          <a:prstGeom prst="rect">
            <a:avLst/>
          </a:prstGeom>
        </p:spPr>
      </p:pic>
      <p:pic>
        <p:nvPicPr>
          <p:cNvPr id="40" name="Picture 39">
            <a:extLst>
              <a:ext uri="{FF2B5EF4-FFF2-40B4-BE49-F238E27FC236}">
                <a16:creationId xmlns:a16="http://schemas.microsoft.com/office/drawing/2014/main" id="{A0FBEB6A-77D8-F240-9F52-86DACF13D2E3}"/>
              </a:ext>
            </a:extLst>
          </p:cNvPr>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1813600" y="9773980"/>
            <a:ext cx="1506491" cy="1506491"/>
          </a:xfrm>
          <a:prstGeom prst="rect">
            <a:avLst/>
          </a:prstGeom>
        </p:spPr>
      </p:pic>
      <p:pic>
        <p:nvPicPr>
          <p:cNvPr id="41" name="Picture 40">
            <a:extLst>
              <a:ext uri="{FF2B5EF4-FFF2-40B4-BE49-F238E27FC236}">
                <a16:creationId xmlns:a16="http://schemas.microsoft.com/office/drawing/2014/main" id="{9DFA4EED-02A5-814F-BFC2-BDA59752577A}"/>
              </a:ext>
            </a:extLst>
          </p:cNvPr>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5439891" y="9729248"/>
            <a:ext cx="1701800" cy="1701800"/>
          </a:xfrm>
          <a:prstGeom prst="rect">
            <a:avLst/>
          </a:prstGeom>
        </p:spPr>
      </p:pic>
      <p:pic>
        <p:nvPicPr>
          <p:cNvPr id="42" name="Picture 41">
            <a:extLst>
              <a:ext uri="{FF2B5EF4-FFF2-40B4-BE49-F238E27FC236}">
                <a16:creationId xmlns:a16="http://schemas.microsoft.com/office/drawing/2014/main" id="{F4772C75-6A75-9740-855B-5EC2788D04D5}"/>
              </a:ext>
            </a:extLst>
          </p:cNvPr>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12969097" y="9624488"/>
            <a:ext cx="1701800" cy="1701800"/>
          </a:xfrm>
          <a:prstGeom prst="rect">
            <a:avLst/>
          </a:prstGeom>
        </p:spPr>
      </p:pic>
      <p:pic>
        <p:nvPicPr>
          <p:cNvPr id="43" name="Picture 42">
            <a:extLst>
              <a:ext uri="{FF2B5EF4-FFF2-40B4-BE49-F238E27FC236}">
                <a16:creationId xmlns:a16="http://schemas.microsoft.com/office/drawing/2014/main" id="{E41B1F7C-3AEA-DB48-B6BE-79583F5BBB7B}"/>
              </a:ext>
            </a:extLst>
          </p:cNvPr>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5526144" y="6149572"/>
            <a:ext cx="1701800" cy="1701800"/>
          </a:xfrm>
          <a:prstGeom prst="rect">
            <a:avLst/>
          </a:prstGeom>
        </p:spPr>
      </p:pic>
      <p:pic>
        <p:nvPicPr>
          <p:cNvPr id="44" name="Picture 43">
            <a:extLst>
              <a:ext uri="{FF2B5EF4-FFF2-40B4-BE49-F238E27FC236}">
                <a16:creationId xmlns:a16="http://schemas.microsoft.com/office/drawing/2014/main" id="{784B28C3-3F6F-B24F-B9D3-95D318E5B601}"/>
              </a:ext>
            </a:extLst>
          </p:cNvPr>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5438130" y="2897432"/>
            <a:ext cx="1701800" cy="1701800"/>
          </a:xfrm>
          <a:prstGeom prst="rect">
            <a:avLst/>
          </a:prstGeom>
        </p:spPr>
      </p:pic>
      <p:pic>
        <p:nvPicPr>
          <p:cNvPr id="45" name="Picture 44">
            <a:extLst>
              <a:ext uri="{FF2B5EF4-FFF2-40B4-BE49-F238E27FC236}">
                <a16:creationId xmlns:a16="http://schemas.microsoft.com/office/drawing/2014/main" id="{D72B3C79-96B3-B143-80C3-259DC6024C09}"/>
              </a:ext>
            </a:extLst>
          </p:cNvPr>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21045174" y="6262141"/>
            <a:ext cx="1531575" cy="1531575"/>
          </a:xfrm>
          <a:prstGeom prst="rect">
            <a:avLst/>
          </a:prstGeom>
        </p:spPr>
      </p:pic>
      <p:pic>
        <p:nvPicPr>
          <p:cNvPr id="46" name="Picture 45">
            <a:extLst>
              <a:ext uri="{FF2B5EF4-FFF2-40B4-BE49-F238E27FC236}">
                <a16:creationId xmlns:a16="http://schemas.microsoft.com/office/drawing/2014/main" id="{0B7A3805-F000-6542-A19B-E794BAE35C0F}"/>
              </a:ext>
            </a:extLst>
          </p:cNvPr>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12999971" y="6281222"/>
            <a:ext cx="1701800" cy="1701800"/>
          </a:xfrm>
          <a:prstGeom prst="rect">
            <a:avLst/>
          </a:prstGeom>
        </p:spPr>
      </p:pic>
      <p:pic>
        <p:nvPicPr>
          <p:cNvPr id="47" name="Picture 46">
            <a:extLst>
              <a:ext uri="{FF2B5EF4-FFF2-40B4-BE49-F238E27FC236}">
                <a16:creationId xmlns:a16="http://schemas.microsoft.com/office/drawing/2014/main" id="{A06F7918-1CE7-0346-93A4-0609EDA7F2F1}"/>
              </a:ext>
            </a:extLst>
          </p:cNvPr>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16930450" y="9420484"/>
            <a:ext cx="1701800" cy="1701800"/>
          </a:xfrm>
          <a:prstGeom prst="rect">
            <a:avLst/>
          </a:prstGeom>
        </p:spPr>
      </p:pic>
      <p:pic>
        <p:nvPicPr>
          <p:cNvPr id="48" name="Picture 47">
            <a:extLst>
              <a:ext uri="{FF2B5EF4-FFF2-40B4-BE49-F238E27FC236}">
                <a16:creationId xmlns:a16="http://schemas.microsoft.com/office/drawing/2014/main" id="{60683C84-DF16-9E41-A6A6-A7842A732149}"/>
              </a:ext>
            </a:extLst>
          </p:cNvPr>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20960061" y="9456807"/>
            <a:ext cx="1701800" cy="1701800"/>
          </a:xfrm>
          <a:prstGeom prst="rect">
            <a:avLst/>
          </a:prstGeom>
        </p:spPr>
      </p:pic>
      <p:pic>
        <p:nvPicPr>
          <p:cNvPr id="49" name="Picture 48">
            <a:extLst>
              <a:ext uri="{FF2B5EF4-FFF2-40B4-BE49-F238E27FC236}">
                <a16:creationId xmlns:a16="http://schemas.microsoft.com/office/drawing/2014/main" id="{D8DCBA1A-A124-CE49-AB66-479EEB52F9F8}"/>
              </a:ext>
            </a:extLst>
          </p:cNvPr>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9518049" y="6206205"/>
            <a:ext cx="1701800" cy="1701800"/>
          </a:xfrm>
          <a:prstGeom prst="rect">
            <a:avLst/>
          </a:prstGeom>
        </p:spPr>
      </p:pic>
      <p:sp>
        <p:nvSpPr>
          <p:cNvPr id="50" name="TextBox 49">
            <a:extLst>
              <a:ext uri="{FF2B5EF4-FFF2-40B4-BE49-F238E27FC236}">
                <a16:creationId xmlns:a16="http://schemas.microsoft.com/office/drawing/2014/main" id="{60920476-ADE6-D641-B20B-6BB8D7A68B71}"/>
              </a:ext>
            </a:extLst>
          </p:cNvPr>
          <p:cNvSpPr txBox="1"/>
          <p:nvPr/>
        </p:nvSpPr>
        <p:spPr>
          <a:xfrm>
            <a:off x="1094060" y="5066720"/>
            <a:ext cx="2886860"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3D</a:t>
            </a:r>
            <a:endPar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51" name="TextBox 50">
            <a:extLst>
              <a:ext uri="{FF2B5EF4-FFF2-40B4-BE49-F238E27FC236}">
                <a16:creationId xmlns:a16="http://schemas.microsoft.com/office/drawing/2014/main" id="{4D399111-2135-BF45-86F6-5D0D6EF5EEBD}"/>
              </a:ext>
            </a:extLst>
          </p:cNvPr>
          <p:cNvSpPr txBox="1"/>
          <p:nvPr/>
        </p:nvSpPr>
        <p:spPr>
          <a:xfrm>
            <a:off x="4869389" y="5082219"/>
            <a:ext cx="2839283"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Actuation</a:t>
            </a:r>
          </a:p>
        </p:txBody>
      </p:sp>
      <p:sp>
        <p:nvSpPr>
          <p:cNvPr id="53" name="TextBox 52">
            <a:extLst>
              <a:ext uri="{FF2B5EF4-FFF2-40B4-BE49-F238E27FC236}">
                <a16:creationId xmlns:a16="http://schemas.microsoft.com/office/drawing/2014/main" id="{007A7EDB-73FB-7D44-9084-DFCF2338E35A}"/>
              </a:ext>
            </a:extLst>
          </p:cNvPr>
          <p:cNvSpPr txBox="1"/>
          <p:nvPr/>
        </p:nvSpPr>
        <p:spPr>
          <a:xfrm>
            <a:off x="12372471" y="5066720"/>
            <a:ext cx="2956801"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Computing</a:t>
            </a:r>
            <a:endPar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55" name="TextBox 54">
            <a:extLst>
              <a:ext uri="{FF2B5EF4-FFF2-40B4-BE49-F238E27FC236}">
                <a16:creationId xmlns:a16="http://schemas.microsoft.com/office/drawing/2014/main" id="{637212C5-D8C6-9A4A-B9B7-A140E430A51B}"/>
              </a:ext>
            </a:extLst>
          </p:cNvPr>
          <p:cNvSpPr txBox="1"/>
          <p:nvPr/>
        </p:nvSpPr>
        <p:spPr>
          <a:xfrm>
            <a:off x="20361337" y="5066968"/>
            <a:ext cx="2854453"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Data storage</a:t>
            </a:r>
          </a:p>
        </p:txBody>
      </p:sp>
      <p:sp>
        <p:nvSpPr>
          <p:cNvPr id="56" name="TextBox 55">
            <a:extLst>
              <a:ext uri="{FF2B5EF4-FFF2-40B4-BE49-F238E27FC236}">
                <a16:creationId xmlns:a16="http://schemas.microsoft.com/office/drawing/2014/main" id="{3A09AF0E-A0FD-A34E-8031-24F66EFC0D05}"/>
              </a:ext>
            </a:extLst>
          </p:cNvPr>
          <p:cNvSpPr txBox="1"/>
          <p:nvPr/>
        </p:nvSpPr>
        <p:spPr>
          <a:xfrm>
            <a:off x="1157996" y="8525058"/>
            <a:ext cx="2863806"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Enclosures</a:t>
            </a:r>
          </a:p>
        </p:txBody>
      </p:sp>
      <p:sp>
        <p:nvSpPr>
          <p:cNvPr id="58" name="TextBox 57">
            <a:extLst>
              <a:ext uri="{FF2B5EF4-FFF2-40B4-BE49-F238E27FC236}">
                <a16:creationId xmlns:a16="http://schemas.microsoft.com/office/drawing/2014/main" id="{373CD1BC-3611-1243-9A47-FCE9DE45E74B}"/>
              </a:ext>
            </a:extLst>
          </p:cNvPr>
          <p:cNvSpPr txBox="1"/>
          <p:nvPr/>
        </p:nvSpPr>
        <p:spPr>
          <a:xfrm>
            <a:off x="8932800" y="8508180"/>
            <a:ext cx="2866177"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Interface tools</a:t>
            </a:r>
          </a:p>
        </p:txBody>
      </p:sp>
      <p:sp>
        <p:nvSpPr>
          <p:cNvPr id="59" name="TextBox 58">
            <a:extLst>
              <a:ext uri="{FF2B5EF4-FFF2-40B4-BE49-F238E27FC236}">
                <a16:creationId xmlns:a16="http://schemas.microsoft.com/office/drawing/2014/main" id="{531FC320-916D-4941-8D1A-5B1D40C1F881}"/>
              </a:ext>
            </a:extLst>
          </p:cNvPr>
          <p:cNvSpPr txBox="1"/>
          <p:nvPr/>
        </p:nvSpPr>
        <p:spPr>
          <a:xfrm>
            <a:off x="12402408" y="8502337"/>
            <a:ext cx="2871891"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Kits</a:t>
            </a:r>
          </a:p>
        </p:txBody>
      </p:sp>
      <p:sp>
        <p:nvSpPr>
          <p:cNvPr id="60" name="TextBox 59">
            <a:extLst>
              <a:ext uri="{FF2B5EF4-FFF2-40B4-BE49-F238E27FC236}">
                <a16:creationId xmlns:a16="http://schemas.microsoft.com/office/drawing/2014/main" id="{ED2EB503-C14E-9A4A-8793-BD7D794C5B46}"/>
              </a:ext>
            </a:extLst>
          </p:cNvPr>
          <p:cNvSpPr txBox="1"/>
          <p:nvPr/>
        </p:nvSpPr>
        <p:spPr>
          <a:xfrm>
            <a:off x="16363793" y="8514324"/>
            <a:ext cx="2836345"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LiDAR</a:t>
            </a:r>
          </a:p>
        </p:txBody>
      </p:sp>
      <p:sp>
        <p:nvSpPr>
          <p:cNvPr id="61" name="TextBox 60">
            <a:extLst>
              <a:ext uri="{FF2B5EF4-FFF2-40B4-BE49-F238E27FC236}">
                <a16:creationId xmlns:a16="http://schemas.microsoft.com/office/drawing/2014/main" id="{491C2930-C0AD-3D4C-A403-6088007D5DD9}"/>
              </a:ext>
            </a:extLst>
          </p:cNvPr>
          <p:cNvSpPr txBox="1"/>
          <p:nvPr/>
        </p:nvSpPr>
        <p:spPr>
          <a:xfrm>
            <a:off x="20386456" y="8527741"/>
            <a:ext cx="2862602"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Platforms</a:t>
            </a:r>
          </a:p>
        </p:txBody>
      </p:sp>
      <p:sp>
        <p:nvSpPr>
          <p:cNvPr id="63" name="TextBox 62">
            <a:extLst>
              <a:ext uri="{FF2B5EF4-FFF2-40B4-BE49-F238E27FC236}">
                <a16:creationId xmlns:a16="http://schemas.microsoft.com/office/drawing/2014/main" id="{CCC1997C-FFFD-8248-87AD-FC297B80A1A8}"/>
              </a:ext>
            </a:extLst>
          </p:cNvPr>
          <p:cNvSpPr txBox="1"/>
          <p:nvPr/>
        </p:nvSpPr>
        <p:spPr>
          <a:xfrm>
            <a:off x="4934052" y="11610949"/>
            <a:ext cx="2883700"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RADAR</a:t>
            </a:r>
          </a:p>
        </p:txBody>
      </p:sp>
      <p:sp>
        <p:nvSpPr>
          <p:cNvPr id="64" name="TextBox 63">
            <a:extLst>
              <a:ext uri="{FF2B5EF4-FFF2-40B4-BE49-F238E27FC236}">
                <a16:creationId xmlns:a16="http://schemas.microsoft.com/office/drawing/2014/main" id="{B314B8DF-B345-6049-9AE7-9BDF3C5789F8}"/>
              </a:ext>
            </a:extLst>
          </p:cNvPr>
          <p:cNvSpPr txBox="1"/>
          <p:nvPr/>
        </p:nvSpPr>
        <p:spPr>
          <a:xfrm>
            <a:off x="8923817" y="11605285"/>
            <a:ext cx="2839112"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Software</a:t>
            </a:r>
          </a:p>
        </p:txBody>
      </p:sp>
      <p:sp>
        <p:nvSpPr>
          <p:cNvPr id="65" name="TextBox 64">
            <a:extLst>
              <a:ext uri="{FF2B5EF4-FFF2-40B4-BE49-F238E27FC236}">
                <a16:creationId xmlns:a16="http://schemas.microsoft.com/office/drawing/2014/main" id="{103321AD-3AC6-EC40-AEC5-3FB64BD2226F}"/>
              </a:ext>
            </a:extLst>
          </p:cNvPr>
          <p:cNvSpPr txBox="1"/>
          <p:nvPr/>
        </p:nvSpPr>
        <p:spPr>
          <a:xfrm>
            <a:off x="12372471" y="11590396"/>
            <a:ext cx="2895053"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Ultrasonic</a:t>
            </a:r>
          </a:p>
        </p:txBody>
      </p:sp>
      <p:sp>
        <p:nvSpPr>
          <p:cNvPr id="66" name="TextBox 65">
            <a:extLst>
              <a:ext uri="{FF2B5EF4-FFF2-40B4-BE49-F238E27FC236}">
                <a16:creationId xmlns:a16="http://schemas.microsoft.com/office/drawing/2014/main" id="{F1986D03-038D-A84C-985E-603C33C4EC96}"/>
              </a:ext>
            </a:extLst>
          </p:cNvPr>
          <p:cNvSpPr txBox="1"/>
          <p:nvPr/>
        </p:nvSpPr>
        <p:spPr>
          <a:xfrm>
            <a:off x="16320056" y="11615801"/>
            <a:ext cx="2880083"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Vision</a:t>
            </a:r>
          </a:p>
        </p:txBody>
      </p:sp>
      <p:sp>
        <p:nvSpPr>
          <p:cNvPr id="67" name="TextBox 66">
            <a:extLst>
              <a:ext uri="{FF2B5EF4-FFF2-40B4-BE49-F238E27FC236}">
                <a16:creationId xmlns:a16="http://schemas.microsoft.com/office/drawing/2014/main" id="{E2097F69-A5DA-C843-B2AA-ADC553D79F97}"/>
              </a:ext>
            </a:extLst>
          </p:cNvPr>
          <p:cNvSpPr txBox="1"/>
          <p:nvPr/>
        </p:nvSpPr>
        <p:spPr>
          <a:xfrm>
            <a:off x="20361337" y="11573746"/>
            <a:ext cx="2886689"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2500" b="0" i="0" dirty="0">
                <a:solidFill>
                  <a:srgbClr val="424242"/>
                </a:solidFill>
                <a:latin typeface="Noto Sans" panose="020B0502040504020204" pitchFamily="34" charset="0"/>
                <a:ea typeface="Noto Sans" panose="020B0502040504020204" pitchFamily="34" charset="0"/>
                <a:cs typeface="Noto Sans" panose="020B0502040504020204" pitchFamily="34" charset="0"/>
              </a:rPr>
              <a:t>Wireless</a:t>
            </a:r>
            <a:endPar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68" name="TextBox 67">
            <a:extLst>
              <a:ext uri="{FF2B5EF4-FFF2-40B4-BE49-F238E27FC236}">
                <a16:creationId xmlns:a16="http://schemas.microsoft.com/office/drawing/2014/main" id="{0692454A-A51C-FA4E-A6FC-A70DAD8A9557}"/>
              </a:ext>
            </a:extLst>
          </p:cNvPr>
          <p:cNvSpPr txBox="1"/>
          <p:nvPr userDrawn="1"/>
        </p:nvSpPr>
        <p:spPr>
          <a:xfrm>
            <a:off x="8900763" y="5115125"/>
            <a:ext cx="2862166"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By-wire controls</a:t>
            </a:r>
          </a:p>
        </p:txBody>
      </p:sp>
      <p:sp>
        <p:nvSpPr>
          <p:cNvPr id="69" name="TextBox 68">
            <a:extLst>
              <a:ext uri="{FF2B5EF4-FFF2-40B4-BE49-F238E27FC236}">
                <a16:creationId xmlns:a16="http://schemas.microsoft.com/office/drawing/2014/main" id="{669F8931-A9E2-CA43-B366-22F4405D1EFA}"/>
              </a:ext>
            </a:extLst>
          </p:cNvPr>
          <p:cNvSpPr txBox="1"/>
          <p:nvPr userDrawn="1"/>
        </p:nvSpPr>
        <p:spPr>
          <a:xfrm>
            <a:off x="16351235" y="5073873"/>
            <a:ext cx="2887720"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Data acquisition</a:t>
            </a:r>
          </a:p>
        </p:txBody>
      </p:sp>
      <p:sp>
        <p:nvSpPr>
          <p:cNvPr id="70" name="TextBox 69">
            <a:extLst>
              <a:ext uri="{FF2B5EF4-FFF2-40B4-BE49-F238E27FC236}">
                <a16:creationId xmlns:a16="http://schemas.microsoft.com/office/drawing/2014/main" id="{B0E387B9-583C-854E-977E-15DA9B8108C4}"/>
              </a:ext>
            </a:extLst>
          </p:cNvPr>
          <p:cNvSpPr txBox="1"/>
          <p:nvPr userDrawn="1"/>
        </p:nvSpPr>
        <p:spPr>
          <a:xfrm>
            <a:off x="4940830" y="8553138"/>
            <a:ext cx="2848044"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GPS-IMU FOG</a:t>
            </a:r>
          </a:p>
        </p:txBody>
      </p:sp>
      <p:sp>
        <p:nvSpPr>
          <p:cNvPr id="71" name="TextBox 70">
            <a:extLst>
              <a:ext uri="{FF2B5EF4-FFF2-40B4-BE49-F238E27FC236}">
                <a16:creationId xmlns:a16="http://schemas.microsoft.com/office/drawing/2014/main" id="{B2297555-D462-704F-9D55-17476DB55223}"/>
              </a:ext>
            </a:extLst>
          </p:cNvPr>
          <p:cNvSpPr txBox="1"/>
          <p:nvPr userDrawn="1"/>
        </p:nvSpPr>
        <p:spPr>
          <a:xfrm>
            <a:off x="1104462" y="11570882"/>
            <a:ext cx="2951261" cy="52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424242"/>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Power distribution</a:t>
            </a:r>
          </a:p>
        </p:txBody>
      </p:sp>
      <p:sp>
        <p:nvSpPr>
          <p:cNvPr id="54" name="TextBox 53">
            <a:extLst>
              <a:ext uri="{FF2B5EF4-FFF2-40B4-BE49-F238E27FC236}">
                <a16:creationId xmlns:a16="http://schemas.microsoft.com/office/drawing/2014/main" id="{77E2A04A-FCBA-4F45-9509-33D83F4D3915}"/>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Providing the industry’s best products</a:t>
            </a:r>
          </a:p>
        </p:txBody>
      </p:sp>
      <p:pic>
        <p:nvPicPr>
          <p:cNvPr id="57" name="Picture 56">
            <a:extLst>
              <a:ext uri="{FF2B5EF4-FFF2-40B4-BE49-F238E27FC236}">
                <a16:creationId xmlns:a16="http://schemas.microsoft.com/office/drawing/2014/main" id="{8F165219-ACA9-8F4C-BA88-3697CD0BE07C}"/>
              </a:ext>
            </a:extLst>
          </p:cNvPr>
          <p:cNvPicPr>
            <a:picLocks noChangeAspect="1"/>
          </p:cNvPicPr>
          <p:nvPr userDrawn="1"/>
        </p:nvPicPr>
        <p:blipFill>
          <a:blip r:embed="rId21"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grpSp>
        <p:nvGrpSpPr>
          <p:cNvPr id="10" name="Group 9">
            <a:extLst>
              <a:ext uri="{FF2B5EF4-FFF2-40B4-BE49-F238E27FC236}">
                <a16:creationId xmlns:a16="http://schemas.microsoft.com/office/drawing/2014/main" id="{8D3A54E3-1304-624F-90F0-5B4DDCD6D4C8}"/>
              </a:ext>
            </a:extLst>
          </p:cNvPr>
          <p:cNvGrpSpPr/>
          <p:nvPr userDrawn="1"/>
        </p:nvGrpSpPr>
        <p:grpSpPr>
          <a:xfrm>
            <a:off x="-1246889" y="-20864506"/>
            <a:ext cx="29382720" cy="18570248"/>
            <a:chOff x="-2039489" y="-2155596"/>
            <a:chExt cx="29382720" cy="18570248"/>
          </a:xfrm>
        </p:grpSpPr>
        <p:cxnSp>
          <p:nvCxnSpPr>
            <p:cNvPr id="3" name="Straight Connector 2">
              <a:extLst>
                <a:ext uri="{FF2B5EF4-FFF2-40B4-BE49-F238E27FC236}">
                  <a16:creationId xmlns:a16="http://schemas.microsoft.com/office/drawing/2014/main" id="{D32FBDA4-DA63-F44F-A58B-F950407AF12E}"/>
                </a:ext>
              </a:extLst>
            </p:cNvPr>
            <p:cNvCxnSpPr/>
            <p:nvPr userDrawn="1"/>
          </p:nvCxnSpPr>
          <p:spPr>
            <a:xfrm>
              <a:off x="-27809" y="-532228"/>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5236BD8-7B81-D545-9EE9-D65148900A5D}"/>
                </a:ext>
              </a:extLst>
            </p:cNvPr>
            <p:cNvCxnSpPr/>
            <p:nvPr userDrawn="1"/>
          </p:nvCxnSpPr>
          <p:spPr>
            <a:xfrm>
              <a:off x="1107133" y="-624021"/>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ACA82D1-2FFB-2941-A07D-3E4E49F52429}"/>
                </a:ext>
              </a:extLst>
            </p:cNvPr>
            <p:cNvCxnSpPr/>
            <p:nvPr userDrawn="1"/>
          </p:nvCxnSpPr>
          <p:spPr>
            <a:xfrm>
              <a:off x="3993993" y="-837028"/>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FDFADF5-B519-E44E-8406-2F481EE98BA0}"/>
                </a:ext>
              </a:extLst>
            </p:cNvPr>
            <p:cNvCxnSpPr/>
            <p:nvPr userDrawn="1"/>
          </p:nvCxnSpPr>
          <p:spPr>
            <a:xfrm>
              <a:off x="8872953" y="-928821"/>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F8807DD3-D3C2-BB46-8FFE-EBD5FDAC73A3}"/>
                </a:ext>
              </a:extLst>
            </p:cNvPr>
            <p:cNvCxnSpPr/>
            <p:nvPr userDrawn="1"/>
          </p:nvCxnSpPr>
          <p:spPr>
            <a:xfrm>
              <a:off x="11722559" y="-1233268"/>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1BE3329-DD3E-144C-ADE5-36DECA110380}"/>
                </a:ext>
              </a:extLst>
            </p:cNvPr>
            <p:cNvCxnSpPr/>
            <p:nvPr userDrawn="1"/>
          </p:nvCxnSpPr>
          <p:spPr>
            <a:xfrm>
              <a:off x="15278528" y="-2063803"/>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92E486E-7A66-FD4A-A0BA-1476AF02DDB3}"/>
                </a:ext>
              </a:extLst>
            </p:cNvPr>
            <p:cNvCxnSpPr/>
            <p:nvPr userDrawn="1"/>
          </p:nvCxnSpPr>
          <p:spPr>
            <a:xfrm>
              <a:off x="23221249" y="-1966977"/>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4863C74-BABD-7543-93CF-629A33BCDC50}"/>
                </a:ext>
              </a:extLst>
            </p:cNvPr>
            <p:cNvCxnSpPr/>
            <p:nvPr userDrawn="1"/>
          </p:nvCxnSpPr>
          <p:spPr>
            <a:xfrm>
              <a:off x="24356191" y="-2058770"/>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B66A90B-6FA5-BB44-9456-2B514754AB24}"/>
                </a:ext>
              </a:extLst>
            </p:cNvPr>
            <p:cNvCxnSpPr/>
            <p:nvPr userDrawn="1"/>
          </p:nvCxnSpPr>
          <p:spPr>
            <a:xfrm>
              <a:off x="20346087" y="-2063803"/>
              <a:ext cx="0" cy="1694688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97C2CBE2-5AE4-2442-B1DF-319CB1039375}"/>
                </a:ext>
              </a:extLst>
            </p:cNvPr>
            <p:cNvCxnSpPr/>
            <p:nvPr userDrawn="1"/>
          </p:nvCxnSpPr>
          <p:spPr>
            <a:xfrm>
              <a:off x="-485009" y="13411795"/>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A84D9F49-9F08-3545-B0B1-325313CCE499}"/>
                </a:ext>
              </a:extLst>
            </p:cNvPr>
            <p:cNvCxnSpPr/>
            <p:nvPr userDrawn="1"/>
          </p:nvCxnSpPr>
          <p:spPr>
            <a:xfrm>
              <a:off x="-1125089" y="12093114"/>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6D3E4469-F1DA-664C-AEAE-8B3154071304}"/>
                </a:ext>
              </a:extLst>
            </p:cNvPr>
            <p:cNvCxnSpPr/>
            <p:nvPr userDrawn="1"/>
          </p:nvCxnSpPr>
          <p:spPr>
            <a:xfrm>
              <a:off x="-1399409" y="3109555"/>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0D8EB55A-810C-1D40-BE56-2CEA9BB55FDD}"/>
                </a:ext>
              </a:extLst>
            </p:cNvPr>
            <p:cNvCxnSpPr/>
            <p:nvPr userDrawn="1"/>
          </p:nvCxnSpPr>
          <p:spPr>
            <a:xfrm>
              <a:off x="-2039489" y="1790874"/>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22436E0-A8D8-284A-B7D9-946AD3D2D092}"/>
                </a:ext>
              </a:extLst>
            </p:cNvPr>
            <p:cNvCxnSpPr/>
            <p:nvPr userDrawn="1"/>
          </p:nvCxnSpPr>
          <p:spPr>
            <a:xfrm>
              <a:off x="16324285" y="-1942589"/>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F6B4542D-DD2A-0742-97CE-0738F29A4991}"/>
                </a:ext>
              </a:extLst>
            </p:cNvPr>
            <p:cNvCxnSpPr/>
            <p:nvPr userDrawn="1"/>
          </p:nvCxnSpPr>
          <p:spPr>
            <a:xfrm>
              <a:off x="19211145" y="-2155596"/>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F409654-947E-0849-B628-CEF05D8CC5D4}"/>
                </a:ext>
              </a:extLst>
            </p:cNvPr>
            <p:cNvCxnSpPr/>
            <p:nvPr userDrawn="1"/>
          </p:nvCxnSpPr>
          <p:spPr>
            <a:xfrm>
              <a:off x="12359630" y="-1112054"/>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61B5B87-BE77-D743-A665-0DAC231950D1}"/>
                </a:ext>
              </a:extLst>
            </p:cNvPr>
            <p:cNvCxnSpPr/>
            <p:nvPr userDrawn="1"/>
          </p:nvCxnSpPr>
          <p:spPr>
            <a:xfrm>
              <a:off x="15246490" y="-1325061"/>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C9CF8682-6414-674F-96D3-4D9298FFF6A3}"/>
                </a:ext>
              </a:extLst>
            </p:cNvPr>
            <p:cNvCxnSpPr/>
            <p:nvPr userDrawn="1"/>
          </p:nvCxnSpPr>
          <p:spPr>
            <a:xfrm>
              <a:off x="4874205" y="-624021"/>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5045665-7461-F14E-86C3-06D0A614430C}"/>
                </a:ext>
              </a:extLst>
            </p:cNvPr>
            <p:cNvCxnSpPr/>
            <p:nvPr userDrawn="1"/>
          </p:nvCxnSpPr>
          <p:spPr>
            <a:xfrm>
              <a:off x="7761065" y="-837028"/>
              <a:ext cx="0" cy="169468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29A3F91E-2E70-3744-9CE9-7ED06DD94FDB}"/>
                </a:ext>
              </a:extLst>
            </p:cNvPr>
            <p:cNvCxnSpPr/>
            <p:nvPr userDrawn="1"/>
          </p:nvCxnSpPr>
          <p:spPr>
            <a:xfrm>
              <a:off x="-850769" y="6302027"/>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CA4D091-4A87-8348-AD8B-A8031E9C0808}"/>
                </a:ext>
              </a:extLst>
            </p:cNvPr>
            <p:cNvCxnSpPr/>
            <p:nvPr userDrawn="1"/>
          </p:nvCxnSpPr>
          <p:spPr>
            <a:xfrm>
              <a:off x="-1125089" y="5630047"/>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6A329372-0498-EB49-9C92-FF396422D4AF}"/>
                </a:ext>
              </a:extLst>
            </p:cNvPr>
            <p:cNvCxnSpPr/>
            <p:nvPr userDrawn="1"/>
          </p:nvCxnSpPr>
          <p:spPr>
            <a:xfrm>
              <a:off x="-1125089" y="9726007"/>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DC489E2D-BB4B-EA4D-B77B-B756C9BD8FB8}"/>
                </a:ext>
              </a:extLst>
            </p:cNvPr>
            <p:cNvCxnSpPr/>
            <p:nvPr userDrawn="1"/>
          </p:nvCxnSpPr>
          <p:spPr>
            <a:xfrm>
              <a:off x="-1399409" y="9054027"/>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3EC2D484-0A09-4F40-8EFA-946F0CC8E13E}"/>
                </a:ext>
              </a:extLst>
            </p:cNvPr>
            <p:cNvCxnSpPr/>
            <p:nvPr userDrawn="1"/>
          </p:nvCxnSpPr>
          <p:spPr>
            <a:xfrm>
              <a:off x="-27809" y="3110785"/>
              <a:ext cx="27371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3BE1E3A-A334-1D45-AD51-09A599FAADBF}"/>
                </a:ext>
              </a:extLst>
            </p:cNvPr>
            <p:cNvCxnSpPr/>
            <p:nvPr userDrawn="1"/>
          </p:nvCxnSpPr>
          <p:spPr>
            <a:xfrm>
              <a:off x="-667889" y="1792104"/>
              <a:ext cx="27371040" cy="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89867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ervices_titl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8A617D-5663-EC47-A362-E4B352E5826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24384000" cy="13716000"/>
          </a:xfrm>
          <a:prstGeom prst="rect">
            <a:avLst/>
          </a:prstGeom>
        </p:spPr>
      </p:pic>
      <p:sp>
        <p:nvSpPr>
          <p:cNvPr id="4" name="Rectangle 3"/>
          <p:cNvSpPr/>
          <p:nvPr userDrawn="1"/>
        </p:nvSpPr>
        <p:spPr>
          <a:xfrm>
            <a:off x="7090888" y="-165887"/>
            <a:ext cx="24795108" cy="13995400"/>
          </a:xfrm>
          <a:prstGeom prst="rect">
            <a:avLst/>
          </a:prstGeom>
          <a:no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TextBox 11">
            <a:extLst>
              <a:ext uri="{FF2B5EF4-FFF2-40B4-BE49-F238E27FC236}">
                <a16:creationId xmlns:a16="http://schemas.microsoft.com/office/drawing/2014/main" id="{2CE3CA6C-B6FF-994B-BF8E-DDD3F7525910}"/>
              </a:ext>
            </a:extLst>
          </p:cNvPr>
          <p:cNvSpPr txBox="1"/>
          <p:nvPr userDrawn="1"/>
        </p:nvSpPr>
        <p:spPr>
          <a:xfrm>
            <a:off x="4083380" y="7128908"/>
            <a:ext cx="8336850" cy="2785378"/>
          </a:xfrm>
          <a:prstGeom prst="rect">
            <a:avLst/>
          </a:prstGeom>
          <a:noFill/>
        </p:spPr>
        <p:txBody>
          <a:bodyPr wrap="square" rtlCol="0">
            <a:spAutoFit/>
          </a:bodyPr>
          <a:lstStyle/>
          <a:p>
            <a:pPr algn="l"/>
            <a:r>
              <a:rPr lang="en-US" sz="75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rPr>
              <a:t>Service Solutions</a:t>
            </a:r>
          </a:p>
          <a:p>
            <a:pPr algn="l"/>
            <a:endParaRPr lang="en-US" sz="100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endParaRPr>
          </a:p>
        </p:txBody>
      </p:sp>
      <p:pic>
        <p:nvPicPr>
          <p:cNvPr id="13" name="Picture 12">
            <a:extLst>
              <a:ext uri="{FF2B5EF4-FFF2-40B4-BE49-F238E27FC236}">
                <a16:creationId xmlns:a16="http://schemas.microsoft.com/office/drawing/2014/main" id="{9627B5A3-2D4D-DA4A-BFDA-3D71C29843A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39623" y="5671152"/>
            <a:ext cx="10697577" cy="2039112"/>
          </a:xfrm>
          <a:prstGeom prst="rect">
            <a:avLst/>
          </a:prstGeom>
        </p:spPr>
      </p:pic>
    </p:spTree>
    <p:extLst>
      <p:ext uri="{BB962C8B-B14F-4D97-AF65-F5344CB8AC3E}">
        <p14:creationId xmlns:p14="http://schemas.microsoft.com/office/powerpoint/2010/main" val="3430970314"/>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ervices Page">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4DAD6B84-AF38-EC40-BA59-1C42991B0F6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grpSp>
        <p:nvGrpSpPr>
          <p:cNvPr id="70" name="Group 69">
            <a:extLst>
              <a:ext uri="{FF2B5EF4-FFF2-40B4-BE49-F238E27FC236}">
                <a16:creationId xmlns:a16="http://schemas.microsoft.com/office/drawing/2014/main" id="{C4905E6C-77B4-8242-9C55-5DEA5F295E0C}"/>
              </a:ext>
            </a:extLst>
          </p:cNvPr>
          <p:cNvGrpSpPr/>
          <p:nvPr userDrawn="1"/>
        </p:nvGrpSpPr>
        <p:grpSpPr>
          <a:xfrm>
            <a:off x="-3361960" y="-19440937"/>
            <a:ext cx="29737040" cy="16241210"/>
            <a:chOff x="-3546977" y="-516960"/>
            <a:chExt cx="29737040" cy="16241210"/>
          </a:xfrm>
        </p:grpSpPr>
        <p:cxnSp>
          <p:nvCxnSpPr>
            <p:cNvPr id="23" name="Straight Connector 22">
              <a:extLst>
                <a:ext uri="{FF2B5EF4-FFF2-40B4-BE49-F238E27FC236}">
                  <a16:creationId xmlns:a16="http://schemas.microsoft.com/office/drawing/2014/main" id="{59825BAA-561B-E641-B56C-24A17F06AFFB}"/>
                </a:ext>
              </a:extLst>
            </p:cNvPr>
            <p:cNvCxnSpPr/>
            <p:nvPr userDrawn="1"/>
          </p:nvCxnSpPr>
          <p:spPr>
            <a:xfrm>
              <a:off x="12235033" y="-23973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F8CB96F-51D0-CD46-A24E-A483EC267A01}"/>
                </a:ext>
              </a:extLst>
            </p:cNvPr>
            <p:cNvCxnSpPr/>
            <p:nvPr userDrawn="1"/>
          </p:nvCxnSpPr>
          <p:spPr>
            <a:xfrm>
              <a:off x="5874447" y="-51696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3BCC628-B888-B944-85CE-00FC3DB53BC0}"/>
                </a:ext>
              </a:extLst>
            </p:cNvPr>
            <p:cNvCxnSpPr>
              <a:cxnSpLocks/>
            </p:cNvCxnSpPr>
            <p:nvPr userDrawn="1"/>
          </p:nvCxnSpPr>
          <p:spPr>
            <a:xfrm flipH="1">
              <a:off x="-3546977" y="377061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F5D338-118C-054C-AE7A-1B6BB1C9670C}"/>
                </a:ext>
              </a:extLst>
            </p:cNvPr>
            <p:cNvCxnSpPr>
              <a:cxnSpLocks/>
            </p:cNvCxnSpPr>
            <p:nvPr userDrawn="1"/>
          </p:nvCxnSpPr>
          <p:spPr>
            <a:xfrm flipH="1">
              <a:off x="-3546977" y="737741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A4EACA1-292F-FF47-8A09-C293C1A986E2}"/>
                </a:ext>
              </a:extLst>
            </p:cNvPr>
            <p:cNvCxnSpPr/>
            <p:nvPr userDrawn="1"/>
          </p:nvCxnSpPr>
          <p:spPr>
            <a:xfrm>
              <a:off x="43033" y="-1602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F2E6103-696F-5C4D-96FD-1C5A6A395CEB}"/>
                </a:ext>
              </a:extLst>
            </p:cNvPr>
            <p:cNvCxnSpPr/>
            <p:nvPr userDrawn="1"/>
          </p:nvCxnSpPr>
          <p:spPr>
            <a:xfrm>
              <a:off x="752771" y="-56415"/>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DDA0C63-CD16-4C4D-8A1D-CBC1FB7322DB}"/>
                </a:ext>
              </a:extLst>
            </p:cNvPr>
            <p:cNvCxnSpPr/>
            <p:nvPr userDrawn="1"/>
          </p:nvCxnSpPr>
          <p:spPr>
            <a:xfrm>
              <a:off x="5163247" y="-4435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B0C96A8-B3FA-BD45-B8AA-4131E2096F7C}"/>
                </a:ext>
              </a:extLst>
            </p:cNvPr>
            <p:cNvCxnSpPr/>
            <p:nvPr userDrawn="1"/>
          </p:nvCxnSpPr>
          <p:spPr>
            <a:xfrm>
              <a:off x="5899847" y="24357"/>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D593DD3-7CF6-7948-A5D4-FB15022E7514}"/>
                </a:ext>
              </a:extLst>
            </p:cNvPr>
            <p:cNvCxnSpPr/>
            <p:nvPr userDrawn="1"/>
          </p:nvCxnSpPr>
          <p:spPr>
            <a:xfrm>
              <a:off x="6609585" y="-1602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B3BC77A-9C18-5D48-B1B0-A2C0D56C7275}"/>
                </a:ext>
              </a:extLst>
            </p:cNvPr>
            <p:cNvCxnSpPr/>
            <p:nvPr userDrawn="1"/>
          </p:nvCxnSpPr>
          <p:spPr>
            <a:xfrm>
              <a:off x="11504558" y="4801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198B77C-FFD1-D44E-B396-1C5F2CE47DF0}"/>
                </a:ext>
              </a:extLst>
            </p:cNvPr>
            <p:cNvCxnSpPr/>
            <p:nvPr userDrawn="1"/>
          </p:nvCxnSpPr>
          <p:spPr>
            <a:xfrm>
              <a:off x="17497543" y="4801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CFACBE7-0A7D-DA46-9417-BB30EA23D3F1}"/>
                </a:ext>
              </a:extLst>
            </p:cNvPr>
            <p:cNvCxnSpPr/>
            <p:nvPr userDrawn="1"/>
          </p:nvCxnSpPr>
          <p:spPr>
            <a:xfrm>
              <a:off x="18208743" y="7595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56F700A-0A9C-8349-84DE-CE02C498439B}"/>
                </a:ext>
              </a:extLst>
            </p:cNvPr>
            <p:cNvCxnSpPr/>
            <p:nvPr userDrawn="1"/>
          </p:nvCxnSpPr>
          <p:spPr>
            <a:xfrm>
              <a:off x="18918481" y="71916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8F9B89A-948D-D540-9527-4A4397D1AD1C}"/>
                </a:ext>
              </a:extLst>
            </p:cNvPr>
            <p:cNvCxnSpPr/>
            <p:nvPr userDrawn="1"/>
          </p:nvCxnSpPr>
          <p:spPr>
            <a:xfrm>
              <a:off x="23633652" y="522628"/>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9832780-2843-3446-98BA-8FFD0138E0CB}"/>
                </a:ext>
              </a:extLst>
            </p:cNvPr>
            <p:cNvCxnSpPr/>
            <p:nvPr userDrawn="1"/>
          </p:nvCxnSpPr>
          <p:spPr>
            <a:xfrm>
              <a:off x="24343390" y="48224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A74EA93-65F5-384B-81E1-9B6DE90982C3}"/>
                </a:ext>
              </a:extLst>
            </p:cNvPr>
            <p:cNvCxnSpPr/>
            <p:nvPr userDrawn="1"/>
          </p:nvCxnSpPr>
          <p:spPr>
            <a:xfrm>
              <a:off x="12260433" y="79993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54192C2-6353-5E49-ABA1-E3847E314865}"/>
                </a:ext>
              </a:extLst>
            </p:cNvPr>
            <p:cNvCxnSpPr/>
            <p:nvPr userDrawn="1"/>
          </p:nvCxnSpPr>
          <p:spPr>
            <a:xfrm>
              <a:off x="12970171" y="7595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6FA00F5-3B28-AE49-9759-3901DD0E7A2D}"/>
                </a:ext>
              </a:extLst>
            </p:cNvPr>
            <p:cNvCxnSpPr>
              <a:cxnSpLocks/>
            </p:cNvCxnSpPr>
            <p:nvPr userDrawn="1"/>
          </p:nvCxnSpPr>
          <p:spPr>
            <a:xfrm flipH="1">
              <a:off x="-3180947" y="2279887"/>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0CA42F1-45D2-EF45-9B22-DA550E09FC5C}"/>
                </a:ext>
              </a:extLst>
            </p:cNvPr>
            <p:cNvCxnSpPr>
              <a:cxnSpLocks/>
            </p:cNvCxnSpPr>
            <p:nvPr userDrawn="1"/>
          </p:nvCxnSpPr>
          <p:spPr>
            <a:xfrm flipH="1">
              <a:off x="-3180947" y="8876445"/>
              <a:ext cx="2937101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3" name="TextBox 42">
            <a:extLst>
              <a:ext uri="{FF2B5EF4-FFF2-40B4-BE49-F238E27FC236}">
                <a16:creationId xmlns:a16="http://schemas.microsoft.com/office/drawing/2014/main" id="{C7813720-898D-A942-9A94-CD27D1CB7EB5}"/>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Tailored services</a:t>
            </a:r>
          </a:p>
        </p:txBody>
      </p:sp>
      <p:pic>
        <p:nvPicPr>
          <p:cNvPr id="44" name="Picture 43">
            <a:extLst>
              <a:ext uri="{FF2B5EF4-FFF2-40B4-BE49-F238E27FC236}">
                <a16:creationId xmlns:a16="http://schemas.microsoft.com/office/drawing/2014/main" id="{67C182A0-64E7-7942-AEFD-ADAF211BCC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
        <p:nvSpPr>
          <p:cNvPr id="66" name="Rectangle 65">
            <a:extLst>
              <a:ext uri="{FF2B5EF4-FFF2-40B4-BE49-F238E27FC236}">
                <a16:creationId xmlns:a16="http://schemas.microsoft.com/office/drawing/2014/main" id="{DC6BE006-4D6E-9542-8879-517F28A1E8D0}"/>
              </a:ext>
            </a:extLst>
          </p:cNvPr>
          <p:cNvSpPr/>
          <p:nvPr userDrawn="1"/>
        </p:nvSpPr>
        <p:spPr>
          <a:xfrm>
            <a:off x="-1390589" y="2224130"/>
            <a:ext cx="26521275" cy="6681708"/>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9" name="Straight Connector 68">
            <a:extLst>
              <a:ext uri="{FF2B5EF4-FFF2-40B4-BE49-F238E27FC236}">
                <a16:creationId xmlns:a16="http://schemas.microsoft.com/office/drawing/2014/main" id="{8C7B645B-C088-DB42-AF90-E86B68F6F134}"/>
              </a:ext>
            </a:extLst>
          </p:cNvPr>
          <p:cNvCxnSpPr/>
          <p:nvPr userDrawn="1"/>
        </p:nvCxnSpPr>
        <p:spPr>
          <a:xfrm>
            <a:off x="-1390589" y="2225213"/>
            <a:ext cx="27324350" cy="0"/>
          </a:xfrm>
          <a:prstGeom prst="line">
            <a:avLst/>
          </a:prstGeom>
          <a:ln w="12700">
            <a:solidFill>
              <a:srgbClr val="AA33AA"/>
            </a:solidFill>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C0E07821-5AEE-AA4E-BFA4-5BD24E141A37}"/>
              </a:ext>
            </a:extLst>
          </p:cNvPr>
          <p:cNvSpPr txBox="1"/>
          <p:nvPr userDrawn="1"/>
        </p:nvSpPr>
        <p:spPr>
          <a:xfrm>
            <a:off x="1774151" y="9980465"/>
            <a:ext cx="20518678" cy="2123658"/>
          </a:xfrm>
          <a:prstGeom prst="rect">
            <a:avLst/>
          </a:prstGeom>
          <a:noFill/>
        </p:spPr>
        <p:txBody>
          <a:bodyPr wrap="square" rtlCol="0">
            <a:spAutoFit/>
          </a:bodyPr>
          <a:lstStyle/>
          <a:p>
            <a:pPr marL="0" marR="0" lvl="0" indent="0" algn="l" defTabSz="821531" rtl="0" eaLnBrk="1" fontAlgn="auto" latinLnBrk="0" hangingPunct="0">
              <a:lnSpc>
                <a:spcPct val="100000"/>
              </a:lnSpc>
              <a:spcBef>
                <a:spcPts val="0"/>
              </a:spcBef>
              <a:spcAft>
                <a:spcPts val="0"/>
              </a:spcAft>
              <a:buClrTx/>
              <a:buSzTx/>
              <a:buFontTx/>
              <a:buNone/>
              <a:tabLst/>
              <a:defRPr/>
            </a:pPr>
            <a:r>
              <a:rPr kumimoji="0" lang="en-US" sz="44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We provide components, engineering services and software that enable </a:t>
            </a:r>
            <a:r>
              <a:rPr kumimoji="0" lang="en-US" sz="4400" b="0" i="0" u="none" strike="noStrike" cap="none" spc="0" normalizeH="0" baseline="0" dirty="0">
                <a:ln>
                  <a:noFill/>
                </a:ln>
                <a:solidFill>
                  <a:srgbClr val="333333"/>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research and development in the autonomous industry</a:t>
            </a:r>
            <a:r>
              <a:rPr kumimoji="0" lang="en-US" sz="44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 Our engineering services and ability to integrate best in class components are second to none. </a:t>
            </a:r>
          </a:p>
        </p:txBody>
      </p:sp>
      <p:pic>
        <p:nvPicPr>
          <p:cNvPr id="73" name="Picture 72">
            <a:extLst>
              <a:ext uri="{FF2B5EF4-FFF2-40B4-BE49-F238E27FC236}">
                <a16:creationId xmlns:a16="http://schemas.microsoft.com/office/drawing/2014/main" id="{FD5FF77A-7A32-7741-AEEF-EF8A1A9AC786}"/>
              </a:ext>
            </a:extLst>
          </p:cNvPr>
          <p:cNvPicPr>
            <a:picLocks noChangeAspect="1"/>
          </p:cNvPicPr>
          <p:nvPr userDrawn="1"/>
        </p:nvPicPr>
        <p:blipFill rotWithShape="1">
          <a:blip r:embed="rId4">
            <a:alphaModFix amt="9000"/>
            <a:extLst>
              <a:ext uri="{28A0092B-C50C-407E-A947-70E740481C1C}">
                <a14:useLocalDpi xmlns:a14="http://schemas.microsoft.com/office/drawing/2010/main"/>
              </a:ext>
            </a:extLst>
          </a:blip>
          <a:srcRect r="-773"/>
          <a:stretch/>
        </p:blipFill>
        <p:spPr>
          <a:xfrm>
            <a:off x="-306568" y="2226686"/>
            <a:ext cx="25065737" cy="6681708"/>
          </a:xfrm>
          <a:prstGeom prst="rect">
            <a:avLst/>
          </a:prstGeom>
        </p:spPr>
      </p:pic>
      <p:cxnSp>
        <p:nvCxnSpPr>
          <p:cNvPr id="77" name="Straight Connector 76">
            <a:extLst>
              <a:ext uri="{FF2B5EF4-FFF2-40B4-BE49-F238E27FC236}">
                <a16:creationId xmlns:a16="http://schemas.microsoft.com/office/drawing/2014/main" id="{5E4CEEC5-7C1F-674A-A9E2-83ADC5C1FA45}"/>
              </a:ext>
            </a:extLst>
          </p:cNvPr>
          <p:cNvCxnSpPr/>
          <p:nvPr userDrawn="1"/>
        </p:nvCxnSpPr>
        <p:spPr>
          <a:xfrm>
            <a:off x="-1024559" y="8910418"/>
            <a:ext cx="27324350" cy="0"/>
          </a:xfrm>
          <a:prstGeom prst="line">
            <a:avLst/>
          </a:prstGeom>
          <a:ln w="12700">
            <a:solidFill>
              <a:srgbClr val="AA33AA"/>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91234971-70AE-6D43-B079-C7384E73B136}"/>
              </a:ext>
            </a:extLst>
          </p:cNvPr>
          <p:cNvSpPr txBox="1"/>
          <p:nvPr userDrawn="1"/>
        </p:nvSpPr>
        <p:spPr>
          <a:xfrm>
            <a:off x="706026" y="6651883"/>
            <a:ext cx="4439949" cy="477054"/>
          </a:xfrm>
          <a:prstGeom prst="rect">
            <a:avLst/>
          </a:prstGeom>
          <a:noFill/>
        </p:spPr>
        <p:txBody>
          <a:bodyPr wrap="square" rtlCol="0">
            <a:spAutoFit/>
          </a:bodyPr>
          <a:lstStyle/>
          <a:p>
            <a:r>
              <a:rPr lang="en-US" sz="25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Engineering &amp; integration</a:t>
            </a:r>
          </a:p>
        </p:txBody>
      </p:sp>
      <p:sp>
        <p:nvSpPr>
          <p:cNvPr id="79" name="TextBox 78">
            <a:extLst>
              <a:ext uri="{FF2B5EF4-FFF2-40B4-BE49-F238E27FC236}">
                <a16:creationId xmlns:a16="http://schemas.microsoft.com/office/drawing/2014/main" id="{BFC2671C-B639-0B48-A3C3-E94247EE8FB0}"/>
              </a:ext>
            </a:extLst>
          </p:cNvPr>
          <p:cNvSpPr txBox="1"/>
          <p:nvPr userDrawn="1"/>
        </p:nvSpPr>
        <p:spPr>
          <a:xfrm>
            <a:off x="6600568" y="6651883"/>
            <a:ext cx="4905992" cy="477054"/>
          </a:xfrm>
          <a:prstGeom prst="rect">
            <a:avLst/>
          </a:prstGeom>
          <a:noFill/>
        </p:spPr>
        <p:txBody>
          <a:bodyPr wrap="square" rtlCol="0">
            <a:spAutoFit/>
          </a:bodyPr>
          <a:lstStyle/>
          <a:p>
            <a:r>
              <a:rPr lang="en-US" sz="25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Training</a:t>
            </a:r>
          </a:p>
        </p:txBody>
      </p:sp>
      <p:sp>
        <p:nvSpPr>
          <p:cNvPr id="80" name="TextBox 79">
            <a:extLst>
              <a:ext uri="{FF2B5EF4-FFF2-40B4-BE49-F238E27FC236}">
                <a16:creationId xmlns:a16="http://schemas.microsoft.com/office/drawing/2014/main" id="{6A5AC71A-A4BA-D142-BD93-B143F4AAB626}"/>
              </a:ext>
            </a:extLst>
          </p:cNvPr>
          <p:cNvSpPr txBox="1"/>
          <p:nvPr userDrawn="1"/>
        </p:nvSpPr>
        <p:spPr>
          <a:xfrm>
            <a:off x="19049982" y="6651883"/>
            <a:ext cx="4581632" cy="477054"/>
          </a:xfrm>
          <a:prstGeom prst="rect">
            <a:avLst/>
          </a:prstGeom>
          <a:noFill/>
        </p:spPr>
        <p:txBody>
          <a:bodyPr wrap="square" rtlCol="0">
            <a:spAutoFit/>
          </a:bodyPr>
          <a:lstStyle/>
          <a:p>
            <a:r>
              <a:rPr lang="en-US" sz="25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Consulting</a:t>
            </a:r>
          </a:p>
        </p:txBody>
      </p:sp>
      <p:sp>
        <p:nvSpPr>
          <p:cNvPr id="81" name="TextBox 80">
            <a:extLst>
              <a:ext uri="{FF2B5EF4-FFF2-40B4-BE49-F238E27FC236}">
                <a16:creationId xmlns:a16="http://schemas.microsoft.com/office/drawing/2014/main" id="{2E96661B-2E6E-BD40-A9C6-71D2E36EA290}"/>
              </a:ext>
            </a:extLst>
          </p:cNvPr>
          <p:cNvSpPr txBox="1"/>
          <p:nvPr userDrawn="1"/>
        </p:nvSpPr>
        <p:spPr>
          <a:xfrm>
            <a:off x="12991924" y="6651883"/>
            <a:ext cx="4439949" cy="477054"/>
          </a:xfrm>
          <a:prstGeom prst="rect">
            <a:avLst/>
          </a:prstGeom>
          <a:noFill/>
        </p:spPr>
        <p:txBody>
          <a:bodyPr wrap="square" rtlCol="0">
            <a:spAutoFit/>
          </a:bodyPr>
          <a:lstStyle/>
          <a:p>
            <a:r>
              <a:rPr lang="en-US" sz="2500" b="0" i="0" dirty="0">
                <a:solidFill>
                  <a:srgbClr val="333333"/>
                </a:solidFill>
                <a:latin typeface="Noto Sans" panose="020B0502040504020204" pitchFamily="34" charset="0"/>
                <a:ea typeface="Noto Sans" panose="020B0502040504020204" pitchFamily="34" charset="0"/>
                <a:cs typeface="Noto Sans" panose="020B0502040504020204" pitchFamily="34" charset="0"/>
              </a:rPr>
              <a:t>Software</a:t>
            </a:r>
          </a:p>
        </p:txBody>
      </p:sp>
      <p:pic>
        <p:nvPicPr>
          <p:cNvPr id="82" name="Picture 81">
            <a:extLst>
              <a:ext uri="{FF2B5EF4-FFF2-40B4-BE49-F238E27FC236}">
                <a16:creationId xmlns:a16="http://schemas.microsoft.com/office/drawing/2014/main" id="{2809A98F-A9F6-7E4D-985E-FE0DDA5D5301}"/>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0203325" y="3673068"/>
            <a:ext cx="2286000" cy="2286000"/>
          </a:xfrm>
          <a:prstGeom prst="rect">
            <a:avLst/>
          </a:prstGeom>
        </p:spPr>
      </p:pic>
      <p:pic>
        <p:nvPicPr>
          <p:cNvPr id="83" name="Picture 82">
            <a:extLst>
              <a:ext uri="{FF2B5EF4-FFF2-40B4-BE49-F238E27FC236}">
                <a16:creationId xmlns:a16="http://schemas.microsoft.com/office/drawing/2014/main" id="{2F1AE3E8-9E1A-3E49-A2E9-EA1E5684986F}"/>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7599773" y="3365634"/>
            <a:ext cx="2903227" cy="2903227"/>
          </a:xfrm>
          <a:prstGeom prst="rect">
            <a:avLst/>
          </a:prstGeom>
        </p:spPr>
      </p:pic>
      <p:pic>
        <p:nvPicPr>
          <p:cNvPr id="84" name="Picture 83">
            <a:extLst>
              <a:ext uri="{FF2B5EF4-FFF2-40B4-BE49-F238E27FC236}">
                <a16:creationId xmlns:a16="http://schemas.microsoft.com/office/drawing/2014/main" id="{07940357-F224-5A43-B45D-0035E4716ABE}"/>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4099378" y="3643282"/>
            <a:ext cx="2286000" cy="2286000"/>
          </a:xfrm>
          <a:prstGeom prst="rect">
            <a:avLst/>
          </a:prstGeom>
        </p:spPr>
      </p:pic>
      <p:pic>
        <p:nvPicPr>
          <p:cNvPr id="85" name="Picture 84">
            <a:extLst>
              <a:ext uri="{FF2B5EF4-FFF2-40B4-BE49-F238E27FC236}">
                <a16:creationId xmlns:a16="http://schemas.microsoft.com/office/drawing/2014/main" id="{5359F46A-54DA-BB4A-B44A-AA13190E7A2F}"/>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750343" y="3806567"/>
            <a:ext cx="2286000" cy="2286000"/>
          </a:xfrm>
          <a:prstGeom prst="rect">
            <a:avLst/>
          </a:prstGeom>
        </p:spPr>
      </p:pic>
    </p:spTree>
    <p:extLst>
      <p:ext uri="{BB962C8B-B14F-4D97-AF65-F5344CB8AC3E}">
        <p14:creationId xmlns:p14="http://schemas.microsoft.com/office/powerpoint/2010/main" val="2639151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oftware_titl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873054-8CAE-7845-B44C-A3ED8F3AD99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4" name="Rectangle 3"/>
          <p:cNvSpPr/>
          <p:nvPr userDrawn="1"/>
        </p:nvSpPr>
        <p:spPr>
          <a:xfrm>
            <a:off x="7090888" y="-165887"/>
            <a:ext cx="24795108" cy="13995400"/>
          </a:xfrm>
          <a:prstGeom prst="rect">
            <a:avLst/>
          </a:prstGeom>
          <a:no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a:extLst>
              <a:ext uri="{FF2B5EF4-FFF2-40B4-BE49-F238E27FC236}">
                <a16:creationId xmlns:a16="http://schemas.microsoft.com/office/drawing/2014/main" id="{F7DB17C6-D0EC-BF43-AD4F-40EBF031E2C7}"/>
              </a:ext>
            </a:extLst>
          </p:cNvPr>
          <p:cNvSpPr txBox="1"/>
          <p:nvPr userDrawn="1"/>
        </p:nvSpPr>
        <p:spPr>
          <a:xfrm>
            <a:off x="4083380" y="7128908"/>
            <a:ext cx="8336850" cy="2785378"/>
          </a:xfrm>
          <a:prstGeom prst="rect">
            <a:avLst/>
          </a:prstGeom>
          <a:noFill/>
        </p:spPr>
        <p:txBody>
          <a:bodyPr wrap="square" rtlCol="0">
            <a:spAutoFit/>
          </a:bodyPr>
          <a:lstStyle/>
          <a:p>
            <a:pPr algn="l"/>
            <a:r>
              <a:rPr lang="en-US" sz="75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rPr>
              <a:t>Software Solutions</a:t>
            </a:r>
          </a:p>
          <a:p>
            <a:pPr algn="l"/>
            <a:endParaRPr lang="en-US" sz="100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endParaRPr>
          </a:p>
        </p:txBody>
      </p:sp>
      <p:pic>
        <p:nvPicPr>
          <p:cNvPr id="11" name="Picture 10">
            <a:extLst>
              <a:ext uri="{FF2B5EF4-FFF2-40B4-BE49-F238E27FC236}">
                <a16:creationId xmlns:a16="http://schemas.microsoft.com/office/drawing/2014/main" id="{DD578C6A-CF9F-1745-A496-B05625791C3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39623" y="5671152"/>
            <a:ext cx="10697577" cy="2039112"/>
          </a:xfrm>
          <a:prstGeom prst="rect">
            <a:avLst/>
          </a:prstGeom>
        </p:spPr>
      </p:pic>
    </p:spTree>
    <p:extLst>
      <p:ext uri="{BB962C8B-B14F-4D97-AF65-F5344CB8AC3E}">
        <p14:creationId xmlns:p14="http://schemas.microsoft.com/office/powerpoint/2010/main" val="1727080560"/>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oftware Page">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A917D666-FA9A-8B46-8094-F9A652E7B4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grpSp>
        <p:nvGrpSpPr>
          <p:cNvPr id="50" name="Group 49">
            <a:extLst>
              <a:ext uri="{FF2B5EF4-FFF2-40B4-BE49-F238E27FC236}">
                <a16:creationId xmlns:a16="http://schemas.microsoft.com/office/drawing/2014/main" id="{B3EBB1C2-8FC5-2D4F-A15A-BE43AC1587D7}"/>
              </a:ext>
            </a:extLst>
          </p:cNvPr>
          <p:cNvGrpSpPr/>
          <p:nvPr userDrawn="1"/>
        </p:nvGrpSpPr>
        <p:grpSpPr>
          <a:xfrm>
            <a:off x="-4606354" y="-18370771"/>
            <a:ext cx="29737040" cy="16241210"/>
            <a:chOff x="-3546977" y="-516960"/>
            <a:chExt cx="29737040" cy="16241210"/>
          </a:xfrm>
        </p:grpSpPr>
        <p:cxnSp>
          <p:nvCxnSpPr>
            <p:cNvPr id="51" name="Straight Connector 50">
              <a:extLst>
                <a:ext uri="{FF2B5EF4-FFF2-40B4-BE49-F238E27FC236}">
                  <a16:creationId xmlns:a16="http://schemas.microsoft.com/office/drawing/2014/main" id="{24901DFE-EF18-E74F-98F9-94166E485B95}"/>
                </a:ext>
              </a:extLst>
            </p:cNvPr>
            <p:cNvCxnSpPr/>
            <p:nvPr userDrawn="1"/>
          </p:nvCxnSpPr>
          <p:spPr>
            <a:xfrm>
              <a:off x="12235033" y="-23973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BCCFB5B-C4DD-1645-8C89-AA7F5610B69A}"/>
                </a:ext>
              </a:extLst>
            </p:cNvPr>
            <p:cNvCxnSpPr/>
            <p:nvPr userDrawn="1"/>
          </p:nvCxnSpPr>
          <p:spPr>
            <a:xfrm>
              <a:off x="5874447" y="-51696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CD4EEF1-4DBE-5341-B837-2FFDDBAAD257}"/>
                </a:ext>
              </a:extLst>
            </p:cNvPr>
            <p:cNvCxnSpPr>
              <a:cxnSpLocks/>
            </p:cNvCxnSpPr>
            <p:nvPr userDrawn="1"/>
          </p:nvCxnSpPr>
          <p:spPr>
            <a:xfrm flipH="1">
              <a:off x="-3546977" y="377061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791B9E2-D32D-2B42-87D8-CCBEDD85A8AE}"/>
                </a:ext>
              </a:extLst>
            </p:cNvPr>
            <p:cNvCxnSpPr>
              <a:cxnSpLocks/>
            </p:cNvCxnSpPr>
            <p:nvPr userDrawn="1"/>
          </p:nvCxnSpPr>
          <p:spPr>
            <a:xfrm flipH="1">
              <a:off x="-3546977" y="7377418"/>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2E24069-2593-4B4A-87C0-F254E258E381}"/>
                </a:ext>
              </a:extLst>
            </p:cNvPr>
            <p:cNvCxnSpPr/>
            <p:nvPr userDrawn="1"/>
          </p:nvCxnSpPr>
          <p:spPr>
            <a:xfrm>
              <a:off x="43033" y="-1602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CE29C99-2638-0748-BE7F-55BDA63D3688}"/>
                </a:ext>
              </a:extLst>
            </p:cNvPr>
            <p:cNvCxnSpPr/>
            <p:nvPr userDrawn="1"/>
          </p:nvCxnSpPr>
          <p:spPr>
            <a:xfrm>
              <a:off x="752771" y="-56415"/>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0E4C2B4-07FC-EA41-9A9C-837753FC9321}"/>
                </a:ext>
              </a:extLst>
            </p:cNvPr>
            <p:cNvCxnSpPr/>
            <p:nvPr userDrawn="1"/>
          </p:nvCxnSpPr>
          <p:spPr>
            <a:xfrm>
              <a:off x="5163247" y="-44353"/>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A22DA71-1129-B447-9E8C-F79FC906E4E7}"/>
                </a:ext>
              </a:extLst>
            </p:cNvPr>
            <p:cNvCxnSpPr/>
            <p:nvPr userDrawn="1"/>
          </p:nvCxnSpPr>
          <p:spPr>
            <a:xfrm>
              <a:off x="5899847" y="24357"/>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259975B-58A9-2244-A61E-4976889E0C07}"/>
                </a:ext>
              </a:extLst>
            </p:cNvPr>
            <p:cNvCxnSpPr/>
            <p:nvPr userDrawn="1"/>
          </p:nvCxnSpPr>
          <p:spPr>
            <a:xfrm>
              <a:off x="6609585" y="-16029"/>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91B83C7-1666-2744-8279-8D28A3C172F8}"/>
                </a:ext>
              </a:extLst>
            </p:cNvPr>
            <p:cNvCxnSpPr/>
            <p:nvPr userDrawn="1"/>
          </p:nvCxnSpPr>
          <p:spPr>
            <a:xfrm>
              <a:off x="11504558" y="4801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6018176-5A64-CF49-B229-B93CD356848F}"/>
                </a:ext>
              </a:extLst>
            </p:cNvPr>
            <p:cNvCxnSpPr/>
            <p:nvPr userDrawn="1"/>
          </p:nvCxnSpPr>
          <p:spPr>
            <a:xfrm>
              <a:off x="17497543" y="4801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CDA62C4-A736-B541-B1BA-2A459ACA5110}"/>
                </a:ext>
              </a:extLst>
            </p:cNvPr>
            <p:cNvCxnSpPr/>
            <p:nvPr userDrawn="1"/>
          </p:nvCxnSpPr>
          <p:spPr>
            <a:xfrm>
              <a:off x="18208743" y="7595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C6CB6-A9C8-674A-83AA-9730DF1BE14A}"/>
                </a:ext>
              </a:extLst>
            </p:cNvPr>
            <p:cNvCxnSpPr/>
            <p:nvPr userDrawn="1"/>
          </p:nvCxnSpPr>
          <p:spPr>
            <a:xfrm>
              <a:off x="18918481" y="719164"/>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E41F699-676F-3147-AD9B-A27FD908CA1F}"/>
                </a:ext>
              </a:extLst>
            </p:cNvPr>
            <p:cNvCxnSpPr/>
            <p:nvPr userDrawn="1"/>
          </p:nvCxnSpPr>
          <p:spPr>
            <a:xfrm>
              <a:off x="23633652" y="522628"/>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96DA4E2-0A46-634F-B272-7EF928B1EF48}"/>
                </a:ext>
              </a:extLst>
            </p:cNvPr>
            <p:cNvCxnSpPr/>
            <p:nvPr userDrawn="1"/>
          </p:nvCxnSpPr>
          <p:spPr>
            <a:xfrm>
              <a:off x="24343390" y="482242"/>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A7D36A5-E4FB-1445-8058-55A67CA1FA6D}"/>
                </a:ext>
              </a:extLst>
            </p:cNvPr>
            <p:cNvCxnSpPr/>
            <p:nvPr userDrawn="1"/>
          </p:nvCxnSpPr>
          <p:spPr>
            <a:xfrm>
              <a:off x="12260433" y="799936"/>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B4E47F0-BA6C-4347-BDD5-CAD6A8F9FA4A}"/>
                </a:ext>
              </a:extLst>
            </p:cNvPr>
            <p:cNvCxnSpPr/>
            <p:nvPr userDrawn="1"/>
          </p:nvCxnSpPr>
          <p:spPr>
            <a:xfrm>
              <a:off x="12970171" y="759550"/>
              <a:ext cx="0" cy="14924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734DB75-2FD6-E84C-9E47-01B84927DC90}"/>
                </a:ext>
              </a:extLst>
            </p:cNvPr>
            <p:cNvCxnSpPr>
              <a:cxnSpLocks/>
            </p:cNvCxnSpPr>
            <p:nvPr userDrawn="1"/>
          </p:nvCxnSpPr>
          <p:spPr>
            <a:xfrm flipH="1">
              <a:off x="-3180947" y="2279887"/>
              <a:ext cx="293710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08FAFD4-DDDB-6449-8E2C-BB34621262C1}"/>
                </a:ext>
              </a:extLst>
            </p:cNvPr>
            <p:cNvCxnSpPr>
              <a:cxnSpLocks/>
            </p:cNvCxnSpPr>
            <p:nvPr userDrawn="1"/>
          </p:nvCxnSpPr>
          <p:spPr>
            <a:xfrm flipH="1">
              <a:off x="-3180947" y="8876445"/>
              <a:ext cx="2937101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735D783E-D3D2-2E4C-9A1D-25E6B4C8A597}"/>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State-of-the-art software</a:t>
            </a:r>
          </a:p>
        </p:txBody>
      </p:sp>
      <p:pic>
        <p:nvPicPr>
          <p:cNvPr id="38" name="Picture 37">
            <a:extLst>
              <a:ext uri="{FF2B5EF4-FFF2-40B4-BE49-F238E27FC236}">
                <a16:creationId xmlns:a16="http://schemas.microsoft.com/office/drawing/2014/main" id="{936750EB-6635-954E-A360-855DC55EA5E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pic>
        <p:nvPicPr>
          <p:cNvPr id="35" name="Picture 34">
            <a:extLst>
              <a:ext uri="{FF2B5EF4-FFF2-40B4-BE49-F238E27FC236}">
                <a16:creationId xmlns:a16="http://schemas.microsoft.com/office/drawing/2014/main" id="{FA7DB2AC-25BB-9B4A-83E3-C0F2130F1314}"/>
              </a:ext>
            </a:extLst>
          </p:cNvPr>
          <p:cNvPicPr>
            <a:picLocks noChangeAspect="1"/>
          </p:cNvPicPr>
          <p:nvPr userDrawn="1"/>
        </p:nvPicPr>
        <p:blipFill rotWithShape="1">
          <a:blip r:embed="rId4">
            <a:alphaModFix amt="9000"/>
            <a:extLst>
              <a:ext uri="{28A0092B-C50C-407E-A947-70E740481C1C}">
                <a14:useLocalDpi xmlns:a14="http://schemas.microsoft.com/office/drawing/2010/main"/>
              </a:ext>
            </a:extLst>
          </a:blip>
          <a:srcRect r="-773"/>
          <a:stretch/>
        </p:blipFill>
        <p:spPr>
          <a:xfrm>
            <a:off x="-306568" y="2226686"/>
            <a:ext cx="25065737" cy="6681708"/>
          </a:xfrm>
          <a:prstGeom prst="rect">
            <a:avLst/>
          </a:prstGeom>
        </p:spPr>
      </p:pic>
      <p:pic>
        <p:nvPicPr>
          <p:cNvPr id="39" name="Picture 38">
            <a:extLst>
              <a:ext uri="{FF2B5EF4-FFF2-40B4-BE49-F238E27FC236}">
                <a16:creationId xmlns:a16="http://schemas.microsoft.com/office/drawing/2014/main" id="{99C049F8-5A9D-F741-A380-7761323B363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3667717" y="3421410"/>
            <a:ext cx="3200400" cy="3200400"/>
          </a:xfrm>
          <a:prstGeom prst="rect">
            <a:avLst/>
          </a:prstGeom>
        </p:spPr>
      </p:pic>
      <p:pic>
        <p:nvPicPr>
          <p:cNvPr id="40" name="Picture 39">
            <a:extLst>
              <a:ext uri="{FF2B5EF4-FFF2-40B4-BE49-F238E27FC236}">
                <a16:creationId xmlns:a16="http://schemas.microsoft.com/office/drawing/2014/main" id="{D4ACD2DC-A7B3-0A41-A320-1F2FAE16607E}"/>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343212" y="3449173"/>
            <a:ext cx="3200400" cy="3200400"/>
          </a:xfrm>
          <a:prstGeom prst="rect">
            <a:avLst/>
          </a:prstGeom>
        </p:spPr>
      </p:pic>
      <p:pic>
        <p:nvPicPr>
          <p:cNvPr id="41" name="Picture 40">
            <a:extLst>
              <a:ext uri="{FF2B5EF4-FFF2-40B4-BE49-F238E27FC236}">
                <a16:creationId xmlns:a16="http://schemas.microsoft.com/office/drawing/2014/main" id="{02055A34-6B32-C246-9E22-DF65579FCA8E}"/>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9741730" y="3705490"/>
            <a:ext cx="3044289" cy="3044289"/>
          </a:xfrm>
          <a:prstGeom prst="rect">
            <a:avLst/>
          </a:prstGeom>
        </p:spPr>
      </p:pic>
      <p:pic>
        <p:nvPicPr>
          <p:cNvPr id="42" name="Picture 41">
            <a:extLst>
              <a:ext uri="{FF2B5EF4-FFF2-40B4-BE49-F238E27FC236}">
                <a16:creationId xmlns:a16="http://schemas.microsoft.com/office/drawing/2014/main" id="{8F17EF8C-C11C-4F44-94D3-F9CBD088AB60}"/>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7442348" y="3555377"/>
            <a:ext cx="3200400" cy="3200400"/>
          </a:xfrm>
          <a:prstGeom prst="rect">
            <a:avLst/>
          </a:prstGeom>
        </p:spPr>
      </p:pic>
      <p:sp>
        <p:nvSpPr>
          <p:cNvPr id="43" name="TextBox 42">
            <a:extLst>
              <a:ext uri="{FF2B5EF4-FFF2-40B4-BE49-F238E27FC236}">
                <a16:creationId xmlns:a16="http://schemas.microsoft.com/office/drawing/2014/main" id="{90392EA2-E4A7-1141-983F-C263395D2520}"/>
              </a:ext>
            </a:extLst>
          </p:cNvPr>
          <p:cNvSpPr txBox="1"/>
          <p:nvPr userDrawn="1"/>
        </p:nvSpPr>
        <p:spPr>
          <a:xfrm>
            <a:off x="737616" y="6739276"/>
            <a:ext cx="4413437"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Highway automation</a:t>
            </a:r>
          </a:p>
        </p:txBody>
      </p:sp>
      <p:sp>
        <p:nvSpPr>
          <p:cNvPr id="44" name="TextBox 43">
            <a:extLst>
              <a:ext uri="{FF2B5EF4-FFF2-40B4-BE49-F238E27FC236}">
                <a16:creationId xmlns:a16="http://schemas.microsoft.com/office/drawing/2014/main" id="{9879AF9D-8517-6146-91DF-92CA4304EB8C}"/>
              </a:ext>
            </a:extLst>
          </p:cNvPr>
          <p:cNvSpPr txBox="1"/>
          <p:nvPr userDrawn="1"/>
        </p:nvSpPr>
        <p:spPr>
          <a:xfrm>
            <a:off x="6711360" y="6768929"/>
            <a:ext cx="4800279"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Object processing</a:t>
            </a:r>
          </a:p>
        </p:txBody>
      </p:sp>
      <p:sp>
        <p:nvSpPr>
          <p:cNvPr id="45" name="TextBox 44">
            <a:extLst>
              <a:ext uri="{FF2B5EF4-FFF2-40B4-BE49-F238E27FC236}">
                <a16:creationId xmlns:a16="http://schemas.microsoft.com/office/drawing/2014/main" id="{6ABDFE0B-136A-1244-8AC0-203E961C2D1D}"/>
              </a:ext>
            </a:extLst>
          </p:cNvPr>
          <p:cNvSpPr txBox="1"/>
          <p:nvPr userDrawn="1"/>
        </p:nvSpPr>
        <p:spPr>
          <a:xfrm>
            <a:off x="13021720" y="6768140"/>
            <a:ext cx="4493676"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Shuttle automation</a:t>
            </a:r>
          </a:p>
        </p:txBody>
      </p:sp>
      <p:sp>
        <p:nvSpPr>
          <p:cNvPr id="46" name="TextBox 45">
            <a:extLst>
              <a:ext uri="{FF2B5EF4-FFF2-40B4-BE49-F238E27FC236}">
                <a16:creationId xmlns:a16="http://schemas.microsoft.com/office/drawing/2014/main" id="{1C724414-D5AD-6747-A5F8-403D7359180E}"/>
              </a:ext>
            </a:extLst>
          </p:cNvPr>
          <p:cNvSpPr txBox="1"/>
          <p:nvPr userDrawn="1"/>
        </p:nvSpPr>
        <p:spPr>
          <a:xfrm>
            <a:off x="18906289" y="6739276"/>
            <a:ext cx="4679256"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Speed &amp; steering control</a:t>
            </a:r>
          </a:p>
        </p:txBody>
      </p:sp>
      <p:sp>
        <p:nvSpPr>
          <p:cNvPr id="47" name="TextBox 46">
            <a:extLst>
              <a:ext uri="{FF2B5EF4-FFF2-40B4-BE49-F238E27FC236}">
                <a16:creationId xmlns:a16="http://schemas.microsoft.com/office/drawing/2014/main" id="{9451A35F-5384-CB4C-B3F6-72D331775E7B}"/>
              </a:ext>
            </a:extLst>
          </p:cNvPr>
          <p:cNvSpPr txBox="1"/>
          <p:nvPr userDrawn="1"/>
        </p:nvSpPr>
        <p:spPr>
          <a:xfrm>
            <a:off x="1774151" y="9980465"/>
            <a:ext cx="20518678" cy="2800767"/>
          </a:xfrm>
          <a:prstGeom prst="rect">
            <a:avLst/>
          </a:prstGeom>
          <a:noFill/>
        </p:spPr>
        <p:txBody>
          <a:bodyPr wrap="square" rtlCol="0">
            <a:spAutoFit/>
          </a:bodyPr>
          <a:lstStyle/>
          <a:p>
            <a:pPr algn="l"/>
            <a:r>
              <a:rPr kumimoji="0" lang="en-US" sz="44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We are recognized by the automotive and robotics industries as leaders in developing platforms (middleware and software applications). We are leading the development of autonomous vehicles that work with a large network of partners to provide the world’s most advanced software solutions</a:t>
            </a:r>
          </a:p>
        </p:txBody>
      </p:sp>
      <p:cxnSp>
        <p:nvCxnSpPr>
          <p:cNvPr id="48" name="Straight Connector 47">
            <a:extLst>
              <a:ext uri="{FF2B5EF4-FFF2-40B4-BE49-F238E27FC236}">
                <a16:creationId xmlns:a16="http://schemas.microsoft.com/office/drawing/2014/main" id="{47C89FD7-17D6-E04C-B34A-77EA0954F4CC}"/>
              </a:ext>
            </a:extLst>
          </p:cNvPr>
          <p:cNvCxnSpPr/>
          <p:nvPr userDrawn="1"/>
        </p:nvCxnSpPr>
        <p:spPr>
          <a:xfrm>
            <a:off x="-1390589" y="2225213"/>
            <a:ext cx="27324350" cy="0"/>
          </a:xfrm>
          <a:prstGeom prst="line">
            <a:avLst/>
          </a:prstGeom>
          <a:ln w="12700">
            <a:solidFill>
              <a:srgbClr val="00BB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0E85CDB-AE11-7448-98FD-AE5E548205EA}"/>
              </a:ext>
            </a:extLst>
          </p:cNvPr>
          <p:cNvCxnSpPr/>
          <p:nvPr userDrawn="1"/>
        </p:nvCxnSpPr>
        <p:spPr>
          <a:xfrm>
            <a:off x="-1024559" y="8910418"/>
            <a:ext cx="27324350" cy="0"/>
          </a:xfrm>
          <a:prstGeom prst="line">
            <a:avLst/>
          </a:prstGeom>
          <a:ln w="12700">
            <a:solidFill>
              <a:srgbClr val="00BB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3555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oftware_detail">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F85E0E42-AE2C-414A-8052-3EDDAAF0CF0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sp>
        <p:nvSpPr>
          <p:cNvPr id="21" name="Rectangle 20">
            <a:extLst>
              <a:ext uri="{FF2B5EF4-FFF2-40B4-BE49-F238E27FC236}">
                <a16:creationId xmlns:a16="http://schemas.microsoft.com/office/drawing/2014/main" id="{1D3E8D68-F023-684A-84D8-509A089DC980}"/>
              </a:ext>
            </a:extLst>
          </p:cNvPr>
          <p:cNvSpPr/>
          <p:nvPr userDrawn="1"/>
        </p:nvSpPr>
        <p:spPr>
          <a:xfrm>
            <a:off x="-1731174" y="3312773"/>
            <a:ext cx="26521275" cy="6679096"/>
          </a:xfrm>
          <a:prstGeom prst="rect">
            <a:avLst/>
          </a:prstGeom>
          <a:solidFill>
            <a:srgbClr val="CCCCC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410566C8-BDE9-8D4E-ACA6-34F46F7A4627}"/>
              </a:ext>
            </a:extLst>
          </p:cNvPr>
          <p:cNvPicPr>
            <a:picLocks noChangeAspect="1"/>
          </p:cNvPicPr>
          <p:nvPr userDrawn="1"/>
        </p:nvPicPr>
        <p:blipFill rotWithShape="1">
          <a:blip r:embed="rId3" cstate="screen">
            <a:alphaModFix amt="4000"/>
            <a:extLst>
              <a:ext uri="{BEBA8EAE-BF5A-486C-A8C5-ECC9F3942E4B}">
                <a14:imgProps xmlns:a14="http://schemas.microsoft.com/office/drawing/2010/main">
                  <a14:imgLayer r:embed="rId4">
                    <a14:imgEffect>
                      <a14:sharpenSoften amount="-13000"/>
                    </a14:imgEffect>
                  </a14:imgLayer>
                </a14:imgProps>
              </a:ext>
              <a:ext uri="{28A0092B-C50C-407E-A947-70E740481C1C}">
                <a14:useLocalDpi xmlns:a14="http://schemas.microsoft.com/office/drawing/2010/main"/>
              </a:ext>
            </a:extLst>
          </a:blip>
          <a:srcRect l="-1421"/>
          <a:stretch/>
        </p:blipFill>
        <p:spPr>
          <a:xfrm>
            <a:off x="-406101" y="3312773"/>
            <a:ext cx="25196202" cy="6679096"/>
          </a:xfrm>
          <a:prstGeom prst="rect">
            <a:avLst/>
          </a:prstGeom>
          <a:effectLst>
            <a:outerShdw blurRad="241300" dist="50800" dir="5400000" algn="ctr" rotWithShape="0">
              <a:srgbClr val="000000">
                <a:alpha val="43137"/>
              </a:srgbClr>
            </a:outerShdw>
          </a:effectLst>
        </p:spPr>
      </p:pic>
      <p:sp>
        <p:nvSpPr>
          <p:cNvPr id="15" name="TextBox 14">
            <a:extLst>
              <a:ext uri="{FF2B5EF4-FFF2-40B4-BE49-F238E27FC236}">
                <a16:creationId xmlns:a16="http://schemas.microsoft.com/office/drawing/2014/main" id="{A569F1F0-E694-564E-A412-0ED5F4EAB54F}"/>
              </a:ext>
            </a:extLst>
          </p:cNvPr>
          <p:cNvSpPr txBox="1"/>
          <p:nvPr userDrawn="1"/>
        </p:nvSpPr>
        <p:spPr>
          <a:xfrm>
            <a:off x="12822718" y="3487717"/>
            <a:ext cx="1154375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Partner Software</a:t>
            </a:r>
          </a:p>
        </p:txBody>
      </p:sp>
      <p:sp>
        <p:nvSpPr>
          <p:cNvPr id="16" name="TextBox 15">
            <a:extLst>
              <a:ext uri="{FF2B5EF4-FFF2-40B4-BE49-F238E27FC236}">
                <a16:creationId xmlns:a16="http://schemas.microsoft.com/office/drawing/2014/main" id="{B4FB26EB-C11D-5E4C-A412-A23F829E3014}"/>
              </a:ext>
            </a:extLst>
          </p:cNvPr>
          <p:cNvSpPr txBox="1"/>
          <p:nvPr userDrawn="1"/>
        </p:nvSpPr>
        <p:spPr>
          <a:xfrm>
            <a:off x="12527675" y="4572553"/>
            <a:ext cx="12133839" cy="42992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dirty="0">
                <a:latin typeface="Noto Sans" panose="020B0502040504020204" pitchFamily="34" charset="0"/>
                <a:ea typeface="Noto Sans" panose="020B0502040504020204" pitchFamily="34" charset="0"/>
                <a:cs typeface="Noto Sans" panose="020B0502040504020204" pitchFamily="34" charset="0"/>
              </a:rPr>
              <a:t>ROS integration</a:t>
            </a: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dirty="0">
                <a:latin typeface="Noto Sans" panose="020B0502040504020204" pitchFamily="34" charset="0"/>
                <a:ea typeface="Noto Sans" panose="020B0502040504020204" pitchFamily="34" charset="0"/>
                <a:cs typeface="Noto Sans" panose="020B0502040504020204" pitchFamily="34" charset="0"/>
              </a:rPr>
              <a:t>HERE maps</a:t>
            </a:r>
          </a:p>
          <a:p>
            <a:pPr marL="0" marR="0" indent="0" algn="ctr" defTabSz="821531" rtl="0" fontAlgn="auto" latinLnBrk="0" hangingPunct="0">
              <a:lnSpc>
                <a:spcPct val="100000"/>
              </a:lnSpc>
              <a:spcBef>
                <a:spcPts val="0"/>
              </a:spcBef>
              <a:spcAft>
                <a:spcPts val="0"/>
              </a:spcAft>
              <a:buClrTx/>
              <a:buSzTx/>
              <a:buFont typeface="Arial" charset="0"/>
              <a:buNone/>
              <a:tabLst/>
            </a:pPr>
            <a:r>
              <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NVIDIA DriveWorks</a:t>
            </a: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dirty="0">
                <a:latin typeface="Noto Sans" panose="020B0502040504020204" pitchFamily="34" charset="0"/>
                <a:ea typeface="Noto Sans" panose="020B0502040504020204" pitchFamily="34" charset="0"/>
                <a:cs typeface="Noto Sans" panose="020B0502040504020204" pitchFamily="34" charset="0"/>
              </a:rPr>
              <a:t>Kaarta LiDAR localization</a:t>
            </a: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baseline="0" dirty="0">
                <a:latin typeface="Noto Sans" panose="020B0502040504020204" pitchFamily="34" charset="0"/>
                <a:ea typeface="Noto Sans" panose="020B0502040504020204" pitchFamily="34" charset="0"/>
                <a:cs typeface="Noto Sans" panose="020B0502040504020204" pitchFamily="34" charset="0"/>
              </a:rPr>
              <a:t>Tier IV Autoware</a:t>
            </a:r>
            <a:endParaRPr lang="en-US" sz="3000" b="0" i="0" dirty="0">
              <a:latin typeface="Noto Sans" panose="020B0502040504020204" pitchFamily="34" charset="0"/>
              <a:ea typeface="Noto Sans" panose="020B0502040504020204" pitchFamily="34" charset="0"/>
              <a:cs typeface="Noto Sans" panose="020B0502040504020204" pitchFamily="34" charset="0"/>
            </a:endParaRP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dirty="0">
                <a:latin typeface="Noto Sans" panose="020B0502040504020204" pitchFamily="34" charset="0"/>
                <a:ea typeface="Noto Sans" panose="020B0502040504020204" pitchFamily="34" charset="0"/>
                <a:cs typeface="Noto Sans" panose="020B0502040504020204" pitchFamily="34" charset="0"/>
              </a:rPr>
              <a:t>ibeo sensor referencing suite</a:t>
            </a: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dirty="0">
                <a:latin typeface="Noto Sans" panose="020B0502040504020204" pitchFamily="34" charset="0"/>
                <a:ea typeface="Noto Sans" panose="020B0502040504020204" pitchFamily="34" charset="0"/>
                <a:cs typeface="Noto Sans" panose="020B0502040504020204" pitchFamily="34" charset="0"/>
              </a:rPr>
              <a:t>Baidu Apollo complete stack</a:t>
            </a:r>
            <a:endParaRPr lang="en-US" sz="3000" b="0" i="0" baseline="0" dirty="0">
              <a:latin typeface="Noto Sans" panose="020B0502040504020204" pitchFamily="34" charset="0"/>
              <a:ea typeface="Noto Sans" panose="020B0502040504020204" pitchFamily="34" charset="0"/>
              <a:cs typeface="Noto Sans" panose="020B0502040504020204" pitchFamily="34" charset="0"/>
            </a:endParaRPr>
          </a:p>
          <a:p>
            <a:pPr marL="0" marR="0" indent="0" algn="ctr" defTabSz="821531" rtl="0" fontAlgn="auto" latinLnBrk="0" hangingPunct="0">
              <a:lnSpc>
                <a:spcPct val="100000"/>
              </a:lnSpc>
              <a:spcBef>
                <a:spcPts val="0"/>
              </a:spcBef>
              <a:spcAft>
                <a:spcPts val="0"/>
              </a:spcAft>
              <a:buClrTx/>
              <a:buSzTx/>
              <a:buFont typeface="Arial" charset="0"/>
              <a:buNone/>
              <a:tabLst/>
            </a:pPr>
            <a:r>
              <a:rPr kumimoji="0" lang="en-US" sz="3000" b="0" i="0" u="none" strike="noStrike" cap="none" spc="0" normalizeH="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NovAtel GPS/GNSS post processing</a:t>
            </a: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dirty="0">
                <a:latin typeface="Noto Sans" panose="020B0502040504020204" pitchFamily="34" charset="0"/>
                <a:ea typeface="Noto Sans" panose="020B0502040504020204" pitchFamily="34" charset="0"/>
                <a:cs typeface="Noto Sans" panose="020B0502040504020204" pitchFamily="34" charset="0"/>
              </a:rPr>
              <a:t>BASELABS sensor fusion</a:t>
            </a:r>
          </a:p>
        </p:txBody>
      </p:sp>
      <p:sp>
        <p:nvSpPr>
          <p:cNvPr id="11" name="TextBox 10">
            <a:extLst>
              <a:ext uri="{FF2B5EF4-FFF2-40B4-BE49-F238E27FC236}">
                <a16:creationId xmlns:a16="http://schemas.microsoft.com/office/drawing/2014/main" id="{0DB29134-9872-F74F-8D59-7528C55B761B}"/>
              </a:ext>
            </a:extLst>
          </p:cNvPr>
          <p:cNvSpPr txBox="1"/>
          <p:nvPr userDrawn="1"/>
        </p:nvSpPr>
        <p:spPr>
          <a:xfrm>
            <a:off x="941007" y="3487718"/>
            <a:ext cx="10370431" cy="913711"/>
          </a:xfrm>
          <a:prstGeom prst="rect">
            <a:avLst/>
          </a:prstGeom>
          <a:noFill/>
          <a:ln w="952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b="0" i="0" dirty="0">
                <a:latin typeface="Noto Sans" panose="020B0502040504020204" pitchFamily="34" charset="0"/>
                <a:ea typeface="Noto Sans" panose="020B0502040504020204" pitchFamily="34" charset="0"/>
                <a:cs typeface="Noto Sans" panose="020B0502040504020204" pitchFamily="34" charset="0"/>
              </a:rPr>
              <a:t>AStuff Software</a:t>
            </a:r>
            <a:endParaRPr kumimoji="0" lang="en-US" sz="5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12" name="TextBox 11">
            <a:extLst>
              <a:ext uri="{FF2B5EF4-FFF2-40B4-BE49-F238E27FC236}">
                <a16:creationId xmlns:a16="http://schemas.microsoft.com/office/drawing/2014/main" id="{AC93BD18-D565-2E48-8459-C5EAE3A1532D}"/>
              </a:ext>
            </a:extLst>
          </p:cNvPr>
          <p:cNvSpPr txBox="1"/>
          <p:nvPr userDrawn="1"/>
        </p:nvSpPr>
        <p:spPr>
          <a:xfrm>
            <a:off x="277514" y="4601522"/>
            <a:ext cx="11697419" cy="5222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dirty="0">
                <a:latin typeface="Noto Sans" panose="020B0502040504020204" pitchFamily="34" charset="0"/>
                <a:ea typeface="Noto Sans" panose="020B0502040504020204" pitchFamily="34" charset="0"/>
                <a:cs typeface="Noto Sans" panose="020B0502040504020204" pitchFamily="34" charset="0"/>
              </a:rPr>
              <a:t>Lane centering</a:t>
            </a:r>
            <a:endPar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Stop</a:t>
            </a:r>
            <a:r>
              <a:rPr kumimoji="0" lang="en-US" sz="3000" b="0" i="0" u="none" strike="noStrike" cap="none" spc="0" normalizeH="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 &amp; go</a:t>
            </a:r>
            <a:endParaRPr lang="en-US" sz="3000" b="0" i="0" dirty="0">
              <a:latin typeface="Noto Sans" panose="020B0502040504020204" pitchFamily="34" charset="0"/>
              <a:ea typeface="Noto Sans" panose="020B0502040504020204" pitchFamily="34" charset="0"/>
              <a:cs typeface="Noto Sans" panose="020B0502040504020204" pitchFamily="34" charset="0"/>
            </a:endParaRP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dirty="0">
                <a:latin typeface="Noto Sans" panose="020B0502040504020204" pitchFamily="34" charset="0"/>
                <a:ea typeface="Noto Sans" panose="020B0502040504020204" pitchFamily="34" charset="0"/>
                <a:cs typeface="Noto Sans" panose="020B0502040504020204" pitchFamily="34" charset="0"/>
              </a:rPr>
              <a:t>Lane change</a:t>
            </a: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dirty="0">
                <a:latin typeface="Noto Sans" panose="020B0502040504020204" pitchFamily="34" charset="0"/>
                <a:ea typeface="Noto Sans" panose="020B0502040504020204" pitchFamily="34" charset="0"/>
                <a:cs typeface="Noto Sans" panose="020B0502040504020204" pitchFamily="34" charset="0"/>
              </a:rPr>
              <a:t>Shuttle automation </a:t>
            </a: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dirty="0">
                <a:latin typeface="Noto Sans" panose="020B0502040504020204" pitchFamily="34" charset="0"/>
                <a:ea typeface="Noto Sans" panose="020B0502040504020204" pitchFamily="34" charset="0"/>
                <a:cs typeface="Noto Sans" panose="020B0502040504020204" pitchFamily="34" charset="0"/>
              </a:rPr>
              <a:t>Speed &amp; steering controls</a:t>
            </a: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r>
              <a:rPr lang="en-US" sz="3000" b="0" i="0" baseline="0" dirty="0">
                <a:latin typeface="Noto Sans" panose="020B0502040504020204" pitchFamily="34" charset="0"/>
                <a:ea typeface="Noto Sans" panose="020B0502040504020204" pitchFamily="34" charset="0"/>
                <a:cs typeface="Noto Sans" panose="020B0502040504020204" pitchFamily="34" charset="0"/>
              </a:rPr>
              <a:t>Teleoperation</a:t>
            </a:r>
          </a:p>
          <a:p>
            <a:pPr marL="0" marR="0" indent="0" algn="ctr" defTabSz="821531" rtl="0" fontAlgn="auto" latinLnBrk="0" hangingPunct="0">
              <a:lnSpc>
                <a:spcPct val="100000"/>
              </a:lnSpc>
              <a:spcBef>
                <a:spcPts val="0"/>
              </a:spcBef>
              <a:spcAft>
                <a:spcPts val="0"/>
              </a:spcAft>
              <a:buClrTx/>
              <a:buSzTx/>
              <a:buFont typeface="Arial" charset="0"/>
              <a:buNone/>
              <a:tabLst/>
            </a:pPr>
            <a:r>
              <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Camera based localization</a:t>
            </a:r>
            <a:endParaRPr lang="en-US" sz="3000" b="0" i="0" dirty="0">
              <a:latin typeface="Noto Sans" panose="020B0502040504020204" pitchFamily="34" charset="0"/>
              <a:ea typeface="Noto Sans" panose="020B0502040504020204" pitchFamily="34" charset="0"/>
              <a:cs typeface="Noto Sans" panose="020B0502040504020204" pitchFamily="34" charset="0"/>
            </a:endParaRPr>
          </a:p>
          <a:p>
            <a:pPr marL="0" marR="0" indent="0" algn="ctr" defTabSz="821531" rtl="0" fontAlgn="auto" latinLnBrk="0" hangingPunct="0">
              <a:lnSpc>
                <a:spcPct val="100000"/>
              </a:lnSpc>
              <a:spcBef>
                <a:spcPts val="0"/>
              </a:spcBef>
              <a:spcAft>
                <a:spcPts val="0"/>
              </a:spcAft>
              <a:buClrTx/>
              <a:buSzTx/>
              <a:buFont typeface="Arial" charset="0"/>
              <a:buNone/>
              <a:tabLst/>
            </a:pPr>
            <a:r>
              <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LiDAR object</a:t>
            </a:r>
            <a:r>
              <a:rPr kumimoji="0" lang="en-US" sz="3000" b="0" i="0" u="none" strike="noStrike" cap="none" spc="0" normalizeH="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 processing</a:t>
            </a: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baseline="0" dirty="0">
                <a:latin typeface="Noto Sans" panose="020B0502040504020204" pitchFamily="34" charset="0"/>
                <a:ea typeface="Noto Sans" panose="020B0502040504020204" pitchFamily="34" charset="0"/>
                <a:cs typeface="Noto Sans" panose="020B0502040504020204" pitchFamily="34" charset="0"/>
              </a:rPr>
              <a:t>Multi-sensor, localization-state estimation</a:t>
            </a:r>
            <a:endParaRPr kumimoji="0" lang="en-US" sz="3000" b="0" i="0" u="none" strike="noStrike" cap="none" spc="0" normalizeH="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a:p>
            <a:pPr marL="0" marR="0" indent="0" algn="ctr" defTabSz="821531" rtl="0" fontAlgn="auto" latinLnBrk="0" hangingPunct="0">
              <a:lnSpc>
                <a:spcPct val="100000"/>
              </a:lnSpc>
              <a:spcBef>
                <a:spcPts val="0"/>
              </a:spcBef>
              <a:spcAft>
                <a:spcPts val="0"/>
              </a:spcAft>
              <a:buClrTx/>
              <a:buSzTx/>
              <a:buFont typeface="Arial" charset="0"/>
              <a:buNone/>
              <a:tabLst/>
            </a:pPr>
            <a:r>
              <a:rPr lang="en-US" sz="3000" b="0" i="0" baseline="0" dirty="0">
                <a:latin typeface="Noto Sans" panose="020B0502040504020204" pitchFamily="34" charset="0"/>
                <a:ea typeface="Noto Sans" panose="020B0502040504020204" pitchFamily="34" charset="0"/>
                <a:cs typeface="Noto Sans" panose="020B0502040504020204" pitchFamily="34" charset="0"/>
              </a:rPr>
              <a:t>Adaptive</a:t>
            </a:r>
            <a:r>
              <a:rPr lang="en-US" sz="3000" b="0" i="0" dirty="0">
                <a:latin typeface="Noto Sans" panose="020B0502040504020204" pitchFamily="34" charset="0"/>
                <a:ea typeface="Noto Sans" panose="020B0502040504020204" pitchFamily="34" charset="0"/>
                <a:cs typeface="Noto Sans" panose="020B0502040504020204" pitchFamily="34" charset="0"/>
              </a:rPr>
              <a:t> Cruise Control</a:t>
            </a:r>
          </a:p>
          <a:p>
            <a:pPr marL="0" marR="0" lvl="0" indent="0" algn="ctr" defTabSz="821531" rtl="0" eaLnBrk="1" fontAlgn="auto" latinLnBrk="0" hangingPunct="0">
              <a:lnSpc>
                <a:spcPct val="100000"/>
              </a:lnSpc>
              <a:spcBef>
                <a:spcPts val="0"/>
              </a:spcBef>
              <a:spcAft>
                <a:spcPts val="0"/>
              </a:spcAft>
              <a:buClrTx/>
              <a:buSzTx/>
              <a:buFont typeface="Arial" charset="0"/>
              <a:buNone/>
              <a:tabLst/>
              <a:defRPr/>
            </a:pPr>
            <a:endParaRPr kumimoji="0" lang="en-US" sz="30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pic>
        <p:nvPicPr>
          <p:cNvPr id="20" name="Picture 19">
            <a:extLst>
              <a:ext uri="{FF2B5EF4-FFF2-40B4-BE49-F238E27FC236}">
                <a16:creationId xmlns:a16="http://schemas.microsoft.com/office/drawing/2014/main" id="{E1DF9226-2ED2-0941-A727-880DEED23BA7}"/>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cxnSp>
        <p:nvCxnSpPr>
          <p:cNvPr id="13" name="Straight Connector 12">
            <a:extLst>
              <a:ext uri="{FF2B5EF4-FFF2-40B4-BE49-F238E27FC236}">
                <a16:creationId xmlns:a16="http://schemas.microsoft.com/office/drawing/2014/main" id="{A37B1EA6-A018-E34B-AFC7-DB45F34D8ABA}"/>
              </a:ext>
            </a:extLst>
          </p:cNvPr>
          <p:cNvCxnSpPr/>
          <p:nvPr userDrawn="1"/>
        </p:nvCxnSpPr>
        <p:spPr>
          <a:xfrm>
            <a:off x="-1113075" y="3316594"/>
            <a:ext cx="27324350" cy="0"/>
          </a:xfrm>
          <a:prstGeom prst="line">
            <a:avLst/>
          </a:prstGeom>
          <a:ln w="12700">
            <a:solidFill>
              <a:srgbClr val="00BB00"/>
            </a:solidFill>
          </a:ln>
        </p:spPr>
        <p:style>
          <a:lnRef idx="1">
            <a:schemeClr val="accent1"/>
          </a:lnRef>
          <a:fillRef idx="0">
            <a:schemeClr val="accent1"/>
          </a:fillRef>
          <a:effectRef idx="0">
            <a:schemeClr val="accent1"/>
          </a:effectRef>
          <a:fontRef idx="minor">
            <a:schemeClr val="tx1"/>
          </a:fontRef>
        </p:style>
      </p:cxnSp>
      <p:sp>
        <p:nvSpPr>
          <p:cNvPr id="6" name="Text Placeholder 5">
            <a:extLst>
              <a:ext uri="{FF2B5EF4-FFF2-40B4-BE49-F238E27FC236}">
                <a16:creationId xmlns:a16="http://schemas.microsoft.com/office/drawing/2014/main" id="{B8C6754C-5B59-4643-B427-6E4CC381AE41}"/>
              </a:ext>
            </a:extLst>
          </p:cNvPr>
          <p:cNvSpPr>
            <a:spLocks noGrp="1"/>
          </p:cNvSpPr>
          <p:nvPr>
            <p:ph type="body" sz="quarter" idx="10" hasCustomPrompt="1"/>
          </p:nvPr>
        </p:nvSpPr>
        <p:spPr>
          <a:xfrm>
            <a:off x="0" y="342523"/>
            <a:ext cx="24385588" cy="1568450"/>
          </a:xfrm>
        </p:spPr>
        <p:txBody>
          <a:bodyPr>
            <a:normAutofit/>
          </a:bodyPr>
          <a:lstStyle>
            <a:lvl1pPr marL="0" indent="0" algn="ctr">
              <a:buNone/>
              <a:defRPr sz="9000" b="0" i="0">
                <a:latin typeface="Noto Sans" panose="020B0502040504020204" pitchFamily="34" charset="0"/>
                <a:ea typeface="Noto Sans" panose="020B0502040504020204" pitchFamily="34" charset="0"/>
                <a:cs typeface="Noto Sans" panose="020B0502040504020204" pitchFamily="34" charset="0"/>
              </a:defRPr>
            </a:lvl1pPr>
          </a:lstStyle>
          <a:p>
            <a:pPr lvl="0"/>
            <a:r>
              <a:rPr lang="en-US" dirty="0"/>
              <a:t>Software solutions we offer</a:t>
            </a:r>
          </a:p>
        </p:txBody>
      </p:sp>
      <p:cxnSp>
        <p:nvCxnSpPr>
          <p:cNvPr id="14" name="Straight Connector 13">
            <a:extLst>
              <a:ext uri="{FF2B5EF4-FFF2-40B4-BE49-F238E27FC236}">
                <a16:creationId xmlns:a16="http://schemas.microsoft.com/office/drawing/2014/main" id="{B045DF82-5E58-3747-A212-DBC13936F661}"/>
              </a:ext>
            </a:extLst>
          </p:cNvPr>
          <p:cNvCxnSpPr/>
          <p:nvPr userDrawn="1"/>
        </p:nvCxnSpPr>
        <p:spPr>
          <a:xfrm>
            <a:off x="-747045" y="10001799"/>
            <a:ext cx="27324350" cy="0"/>
          </a:xfrm>
          <a:prstGeom prst="line">
            <a:avLst/>
          </a:prstGeom>
          <a:ln w="12700">
            <a:solidFill>
              <a:srgbClr val="00BB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5161469"/>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ata Intelligence_titl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090888" y="-165887"/>
            <a:ext cx="24795108" cy="13995400"/>
          </a:xfrm>
          <a:prstGeom prst="rect">
            <a:avLst/>
          </a:prstGeom>
          <a:no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pic>
        <p:nvPicPr>
          <p:cNvPr id="3" name="Picture 2">
            <a:extLst>
              <a:ext uri="{FF2B5EF4-FFF2-40B4-BE49-F238E27FC236}">
                <a16:creationId xmlns:a16="http://schemas.microsoft.com/office/drawing/2014/main" id="{992FF2C4-2DBF-1848-AEA5-70D1CE07970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24384000" cy="13716000"/>
          </a:xfrm>
          <a:prstGeom prst="rect">
            <a:avLst/>
          </a:prstGeom>
        </p:spPr>
      </p:pic>
      <p:sp>
        <p:nvSpPr>
          <p:cNvPr id="10" name="TextBox 9">
            <a:extLst>
              <a:ext uri="{FF2B5EF4-FFF2-40B4-BE49-F238E27FC236}">
                <a16:creationId xmlns:a16="http://schemas.microsoft.com/office/drawing/2014/main" id="{FBDADE03-C427-014B-9BE9-592F2A6602DB}"/>
              </a:ext>
            </a:extLst>
          </p:cNvPr>
          <p:cNvSpPr txBox="1"/>
          <p:nvPr userDrawn="1"/>
        </p:nvSpPr>
        <p:spPr>
          <a:xfrm>
            <a:off x="4083380" y="7128908"/>
            <a:ext cx="8336850" cy="2785378"/>
          </a:xfrm>
          <a:prstGeom prst="rect">
            <a:avLst/>
          </a:prstGeom>
          <a:noFill/>
        </p:spPr>
        <p:txBody>
          <a:bodyPr wrap="square" rtlCol="0">
            <a:spAutoFit/>
          </a:bodyPr>
          <a:lstStyle/>
          <a:p>
            <a:pPr algn="l"/>
            <a:r>
              <a:rPr lang="en-US" sz="75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rPr>
              <a:t>Data Intelligence</a:t>
            </a:r>
          </a:p>
          <a:p>
            <a:pPr algn="l"/>
            <a:endParaRPr lang="en-US" sz="10000" b="0" i="0" dirty="0">
              <a:solidFill>
                <a:srgbClr val="424242"/>
              </a:solidFill>
              <a:latin typeface="Noto Sans Thin" panose="020B0202040504020204" pitchFamily="34" charset="0"/>
              <a:ea typeface="Noto Sans Thin" panose="020B0202040504020204" pitchFamily="34" charset="0"/>
              <a:cs typeface="Noto Sans Thin" panose="020B0202040504020204" pitchFamily="34" charset="0"/>
            </a:endParaRPr>
          </a:p>
        </p:txBody>
      </p:sp>
      <p:pic>
        <p:nvPicPr>
          <p:cNvPr id="11" name="Picture 10">
            <a:extLst>
              <a:ext uri="{FF2B5EF4-FFF2-40B4-BE49-F238E27FC236}">
                <a16:creationId xmlns:a16="http://schemas.microsoft.com/office/drawing/2014/main" id="{19260F23-A888-444A-86E2-D33544CE95B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39623" y="5671152"/>
            <a:ext cx="10697577" cy="2039112"/>
          </a:xfrm>
          <a:prstGeom prst="rect">
            <a:avLst/>
          </a:prstGeom>
        </p:spPr>
      </p:pic>
    </p:spTree>
    <p:extLst>
      <p:ext uri="{BB962C8B-B14F-4D97-AF65-F5344CB8AC3E}">
        <p14:creationId xmlns:p14="http://schemas.microsoft.com/office/powerpoint/2010/main" val="1213758996"/>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ata Intelligence_cores">
    <p:spTree>
      <p:nvGrpSpPr>
        <p:cNvPr id="1" name=""/>
        <p:cNvGrpSpPr/>
        <p:nvPr/>
      </p:nvGrpSpPr>
      <p:grpSpPr>
        <a:xfrm>
          <a:off x="0" y="0"/>
          <a:ext cx="0" cy="0"/>
          <a:chOff x="0" y="0"/>
          <a:chExt cx="0" cy="0"/>
        </a:xfrm>
      </p:grpSpPr>
      <p:pic>
        <p:nvPicPr>
          <p:cNvPr id="85" name="Picture 84">
            <a:extLst>
              <a:ext uri="{FF2B5EF4-FFF2-40B4-BE49-F238E27FC236}">
                <a16:creationId xmlns:a16="http://schemas.microsoft.com/office/drawing/2014/main" id="{9B6B670B-33F5-7B4A-A8D6-2A3178AA282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grpSp>
        <p:nvGrpSpPr>
          <p:cNvPr id="12" name="Group 11">
            <a:extLst>
              <a:ext uri="{FF2B5EF4-FFF2-40B4-BE49-F238E27FC236}">
                <a16:creationId xmlns:a16="http://schemas.microsoft.com/office/drawing/2014/main" id="{B551E44F-CC21-5C4C-AA84-0AAFF948EFB3}"/>
              </a:ext>
            </a:extLst>
          </p:cNvPr>
          <p:cNvGrpSpPr/>
          <p:nvPr userDrawn="1"/>
        </p:nvGrpSpPr>
        <p:grpSpPr>
          <a:xfrm>
            <a:off x="-3021078" y="-23919677"/>
            <a:ext cx="27386250" cy="21190715"/>
            <a:chOff x="-1788175" y="-866924"/>
            <a:chExt cx="27386250" cy="21190715"/>
          </a:xfrm>
        </p:grpSpPr>
        <p:cxnSp>
          <p:nvCxnSpPr>
            <p:cNvPr id="3" name="Straight Connector 2">
              <a:extLst>
                <a:ext uri="{FF2B5EF4-FFF2-40B4-BE49-F238E27FC236}">
                  <a16:creationId xmlns:a16="http://schemas.microsoft.com/office/drawing/2014/main" id="{DDD92E96-4603-0646-9909-D82BE74D54E9}"/>
                </a:ext>
              </a:extLst>
            </p:cNvPr>
            <p:cNvCxnSpPr/>
            <p:nvPr userDrawn="1"/>
          </p:nvCxnSpPr>
          <p:spPr>
            <a:xfrm>
              <a:off x="-4438" y="-373206"/>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5661B0B-5ABB-B643-9784-17BB203CAE14}"/>
                </a:ext>
              </a:extLst>
            </p:cNvPr>
            <p:cNvCxnSpPr/>
            <p:nvPr userDrawn="1"/>
          </p:nvCxnSpPr>
          <p:spPr>
            <a:xfrm>
              <a:off x="7781258" y="-281134"/>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841716-80EF-144A-B4B8-23CEE4F5E67B}"/>
                </a:ext>
              </a:extLst>
            </p:cNvPr>
            <p:cNvCxnSpPr/>
            <p:nvPr userDrawn="1"/>
          </p:nvCxnSpPr>
          <p:spPr>
            <a:xfrm>
              <a:off x="8281698" y="-69751"/>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AF4AD44-F35C-8044-89FF-25008EE5747E}"/>
                </a:ext>
              </a:extLst>
            </p:cNvPr>
            <p:cNvCxnSpPr/>
            <p:nvPr userDrawn="1"/>
          </p:nvCxnSpPr>
          <p:spPr>
            <a:xfrm>
              <a:off x="16067394" y="22321"/>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A93AC4B-4C66-DC4D-B196-5CBCBF4D3682}"/>
                </a:ext>
              </a:extLst>
            </p:cNvPr>
            <p:cNvCxnSpPr/>
            <p:nvPr userDrawn="1"/>
          </p:nvCxnSpPr>
          <p:spPr>
            <a:xfrm>
              <a:off x="7280818" y="-83905"/>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41ACE9DA-61BA-BC4E-B15A-09337B3A9AEA}"/>
                </a:ext>
              </a:extLst>
            </p:cNvPr>
            <p:cNvCxnSpPr/>
            <p:nvPr userDrawn="1"/>
          </p:nvCxnSpPr>
          <p:spPr>
            <a:xfrm>
              <a:off x="7781258" y="127478"/>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CC5CB46-A000-1749-A8F2-D73F0675F2BB}"/>
                </a:ext>
              </a:extLst>
            </p:cNvPr>
            <p:cNvCxnSpPr/>
            <p:nvPr userDrawn="1"/>
          </p:nvCxnSpPr>
          <p:spPr>
            <a:xfrm>
              <a:off x="-16542" y="-83906"/>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F0DD264-5A31-734F-AB0B-C8D493F53E6B}"/>
                </a:ext>
              </a:extLst>
            </p:cNvPr>
            <p:cNvCxnSpPr/>
            <p:nvPr userDrawn="1"/>
          </p:nvCxnSpPr>
          <p:spPr>
            <a:xfrm>
              <a:off x="483898" y="127477"/>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AD8293A-6C55-8E4F-AFA3-45A959BC361F}"/>
                </a:ext>
              </a:extLst>
            </p:cNvPr>
            <p:cNvCxnSpPr/>
            <p:nvPr userDrawn="1"/>
          </p:nvCxnSpPr>
          <p:spPr>
            <a:xfrm>
              <a:off x="16613351" y="-189063"/>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B75591E-F1EB-1B44-B573-0C33DCF74D79}"/>
                </a:ext>
              </a:extLst>
            </p:cNvPr>
            <p:cNvCxnSpPr/>
            <p:nvPr userDrawn="1"/>
          </p:nvCxnSpPr>
          <p:spPr>
            <a:xfrm>
              <a:off x="17113791" y="22320"/>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A726EF2-8C4F-0E45-81C5-DBC62C7E1EAC}"/>
                </a:ext>
              </a:extLst>
            </p:cNvPr>
            <p:cNvCxnSpPr/>
            <p:nvPr userDrawn="1"/>
          </p:nvCxnSpPr>
          <p:spPr>
            <a:xfrm>
              <a:off x="23865195" y="-866924"/>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CC349A28-B6C8-CB4E-9E77-04C73BF76FE7}"/>
                </a:ext>
              </a:extLst>
            </p:cNvPr>
            <p:cNvCxnSpPr/>
            <p:nvPr userDrawn="1"/>
          </p:nvCxnSpPr>
          <p:spPr>
            <a:xfrm>
              <a:off x="24365635" y="-655541"/>
              <a:ext cx="0" cy="201963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C565E41B-A9F1-3D4A-B288-D7FAC264B8A1}"/>
                </a:ext>
              </a:extLst>
            </p:cNvPr>
            <p:cNvCxnSpPr/>
            <p:nvPr userDrawn="1"/>
          </p:nvCxnSpPr>
          <p:spPr>
            <a:xfrm>
              <a:off x="-1788175" y="3353958"/>
              <a:ext cx="27355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488372A-B1B0-E14E-A3A1-DCB664A1661D}"/>
                </a:ext>
              </a:extLst>
            </p:cNvPr>
            <p:cNvCxnSpPr/>
            <p:nvPr userDrawn="1"/>
          </p:nvCxnSpPr>
          <p:spPr>
            <a:xfrm>
              <a:off x="-1757725" y="7850158"/>
              <a:ext cx="273558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6" name="TextBox 85">
            <a:extLst>
              <a:ext uri="{FF2B5EF4-FFF2-40B4-BE49-F238E27FC236}">
                <a16:creationId xmlns:a16="http://schemas.microsoft.com/office/drawing/2014/main" id="{C3E5D0BE-539D-204D-A996-D04160B4F729}"/>
              </a:ext>
            </a:extLst>
          </p:cNvPr>
          <p:cNvSpPr txBox="1"/>
          <p:nvPr userDrawn="1"/>
        </p:nvSpPr>
        <p:spPr>
          <a:xfrm>
            <a:off x="34301" y="379971"/>
            <a:ext cx="24384000" cy="1477328"/>
          </a:xfrm>
          <a:prstGeom prst="rect">
            <a:avLst/>
          </a:prstGeom>
          <a:noFill/>
        </p:spPr>
        <p:txBody>
          <a:bodyPr wrap="square" rtlCol="0">
            <a:spAutoFit/>
          </a:bodyPr>
          <a:lstStyle/>
          <a:p>
            <a:pPr algn="ctr"/>
            <a:r>
              <a:rPr lang="en-US" sz="9000" b="0" i="0" dirty="0">
                <a:latin typeface="Noto Sans" panose="020B0502040504020204" pitchFamily="34" charset="0"/>
                <a:ea typeface="Noto Sans" panose="020B0502040504020204" pitchFamily="34" charset="0"/>
                <a:cs typeface="Noto Sans" panose="020B0502040504020204" pitchFamily="34" charset="0"/>
              </a:rPr>
              <a:t>Cores of data intelligence</a:t>
            </a:r>
          </a:p>
        </p:txBody>
      </p:sp>
      <p:pic>
        <p:nvPicPr>
          <p:cNvPr id="87" name="Picture 86">
            <a:extLst>
              <a:ext uri="{FF2B5EF4-FFF2-40B4-BE49-F238E27FC236}">
                <a16:creationId xmlns:a16="http://schemas.microsoft.com/office/drawing/2014/main" id="{0E53B2BD-C6D9-514E-8E67-685F765A1BA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grpSp>
        <p:nvGrpSpPr>
          <p:cNvPr id="30" name="Group 29">
            <a:extLst>
              <a:ext uri="{FF2B5EF4-FFF2-40B4-BE49-F238E27FC236}">
                <a16:creationId xmlns:a16="http://schemas.microsoft.com/office/drawing/2014/main" id="{D793AD9F-D8F2-D740-982B-6CFBFB2DE0AF}"/>
              </a:ext>
            </a:extLst>
          </p:cNvPr>
          <p:cNvGrpSpPr/>
          <p:nvPr userDrawn="1"/>
        </p:nvGrpSpPr>
        <p:grpSpPr>
          <a:xfrm>
            <a:off x="-1390589" y="2224130"/>
            <a:ext cx="27690380" cy="6684264"/>
            <a:chOff x="-1390589" y="2224130"/>
            <a:chExt cx="27690380" cy="6684264"/>
          </a:xfrm>
        </p:grpSpPr>
        <p:sp>
          <p:nvSpPr>
            <p:cNvPr id="31" name="Rectangle 30">
              <a:extLst>
                <a:ext uri="{FF2B5EF4-FFF2-40B4-BE49-F238E27FC236}">
                  <a16:creationId xmlns:a16="http://schemas.microsoft.com/office/drawing/2014/main" id="{0FF5677C-F2FE-8D4B-B175-F5D12F400D80}"/>
                </a:ext>
              </a:extLst>
            </p:cNvPr>
            <p:cNvSpPr/>
            <p:nvPr userDrawn="1"/>
          </p:nvSpPr>
          <p:spPr>
            <a:xfrm>
              <a:off x="-1390589" y="2224130"/>
              <a:ext cx="26521275" cy="6681708"/>
            </a:xfrm>
            <a:prstGeom prst="rect">
              <a:avLst/>
            </a:prstGeom>
            <a:solidFill>
              <a:srgbClr val="CCCCCC">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Picture 31">
              <a:extLst>
                <a:ext uri="{FF2B5EF4-FFF2-40B4-BE49-F238E27FC236}">
                  <a16:creationId xmlns:a16="http://schemas.microsoft.com/office/drawing/2014/main" id="{DA82417B-ADC8-AD4C-A1F7-298021699BE0}"/>
                </a:ext>
              </a:extLst>
            </p:cNvPr>
            <p:cNvPicPr>
              <a:picLocks noChangeAspect="1"/>
            </p:cNvPicPr>
            <p:nvPr userDrawn="1"/>
          </p:nvPicPr>
          <p:blipFill rotWithShape="1">
            <a:blip r:embed="rId4">
              <a:alphaModFix amt="9000"/>
              <a:extLst>
                <a:ext uri="{28A0092B-C50C-407E-A947-70E740481C1C}">
                  <a14:useLocalDpi xmlns:a14="http://schemas.microsoft.com/office/drawing/2010/main"/>
                </a:ext>
              </a:extLst>
            </a:blip>
            <a:srcRect r="-773"/>
            <a:stretch/>
          </p:blipFill>
          <p:spPr>
            <a:xfrm>
              <a:off x="-306568" y="2226686"/>
              <a:ext cx="25065737" cy="6681708"/>
            </a:xfrm>
            <a:prstGeom prst="rect">
              <a:avLst/>
            </a:prstGeom>
          </p:spPr>
        </p:pic>
        <p:cxnSp>
          <p:nvCxnSpPr>
            <p:cNvPr id="33" name="Straight Connector 32">
              <a:extLst>
                <a:ext uri="{FF2B5EF4-FFF2-40B4-BE49-F238E27FC236}">
                  <a16:creationId xmlns:a16="http://schemas.microsoft.com/office/drawing/2014/main" id="{1669ED2D-A9C6-484B-AB95-22FDC3751983}"/>
                </a:ext>
              </a:extLst>
            </p:cNvPr>
            <p:cNvCxnSpPr/>
            <p:nvPr userDrawn="1"/>
          </p:nvCxnSpPr>
          <p:spPr>
            <a:xfrm>
              <a:off x="-1390589" y="2224130"/>
              <a:ext cx="27324350" cy="0"/>
            </a:xfrm>
            <a:prstGeom prst="line">
              <a:avLst/>
            </a:prstGeom>
            <a:ln w="12700">
              <a:solidFill>
                <a:srgbClr val="33333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4BFF4C0-A430-DE4E-96F4-CE30A8225DA7}"/>
                </a:ext>
              </a:extLst>
            </p:cNvPr>
            <p:cNvCxnSpPr/>
            <p:nvPr userDrawn="1"/>
          </p:nvCxnSpPr>
          <p:spPr>
            <a:xfrm>
              <a:off x="-1024559" y="8905838"/>
              <a:ext cx="27324350" cy="0"/>
            </a:xfrm>
            <a:prstGeom prst="line">
              <a:avLst/>
            </a:prstGeom>
            <a:ln w="12700">
              <a:solidFill>
                <a:srgbClr val="333333"/>
              </a:solidFill>
            </a:ln>
          </p:spPr>
          <p:style>
            <a:lnRef idx="1">
              <a:schemeClr val="accent1"/>
            </a:lnRef>
            <a:fillRef idx="0">
              <a:schemeClr val="accent1"/>
            </a:fillRef>
            <a:effectRef idx="0">
              <a:schemeClr val="accent1"/>
            </a:effectRef>
            <a:fontRef idx="minor">
              <a:schemeClr val="tx1"/>
            </a:fontRef>
          </p:style>
        </p:cxnSp>
        <p:pic>
          <p:nvPicPr>
            <p:cNvPr id="35" name="Picture 34">
              <a:extLst>
                <a:ext uri="{FF2B5EF4-FFF2-40B4-BE49-F238E27FC236}">
                  <a16:creationId xmlns:a16="http://schemas.microsoft.com/office/drawing/2014/main" id="{4159823F-19D4-D24A-8AB0-59C26FB2CAB6}"/>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0751082" y="3688451"/>
              <a:ext cx="2833532" cy="2834640"/>
            </a:xfrm>
            <a:prstGeom prst="rect">
              <a:avLst/>
            </a:prstGeom>
          </p:spPr>
        </p:pic>
        <p:pic>
          <p:nvPicPr>
            <p:cNvPr id="36" name="Picture 35">
              <a:extLst>
                <a:ext uri="{FF2B5EF4-FFF2-40B4-BE49-F238E27FC236}">
                  <a16:creationId xmlns:a16="http://schemas.microsoft.com/office/drawing/2014/main" id="{83F0C6FD-B378-0746-BDF6-B98DBF0B1EDA}"/>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15649344" y="3560390"/>
              <a:ext cx="2833532" cy="2834640"/>
            </a:xfrm>
            <a:prstGeom prst="rect">
              <a:avLst/>
            </a:prstGeom>
          </p:spPr>
        </p:pic>
        <p:pic>
          <p:nvPicPr>
            <p:cNvPr id="39" name="Picture 38">
              <a:extLst>
                <a:ext uri="{FF2B5EF4-FFF2-40B4-BE49-F238E27FC236}">
                  <a16:creationId xmlns:a16="http://schemas.microsoft.com/office/drawing/2014/main" id="{814008F6-C79A-F64B-B7A1-3DC043309355}"/>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385912" y="3756967"/>
              <a:ext cx="2441487" cy="2441487"/>
            </a:xfrm>
            <a:prstGeom prst="rect">
              <a:avLst/>
            </a:prstGeom>
          </p:spPr>
        </p:pic>
        <p:sp>
          <p:nvSpPr>
            <p:cNvPr id="40" name="TextBox 39">
              <a:extLst>
                <a:ext uri="{FF2B5EF4-FFF2-40B4-BE49-F238E27FC236}">
                  <a16:creationId xmlns:a16="http://schemas.microsoft.com/office/drawing/2014/main" id="{5496D2E0-5930-2549-9994-9A8D14C8AACD}"/>
                </a:ext>
              </a:extLst>
            </p:cNvPr>
            <p:cNvSpPr txBox="1"/>
            <p:nvPr userDrawn="1"/>
          </p:nvSpPr>
          <p:spPr>
            <a:xfrm>
              <a:off x="991129" y="7002468"/>
              <a:ext cx="3196255"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Storage</a:t>
              </a:r>
            </a:p>
          </p:txBody>
        </p:sp>
        <p:sp>
          <p:nvSpPr>
            <p:cNvPr id="41" name="TextBox 40">
              <a:extLst>
                <a:ext uri="{FF2B5EF4-FFF2-40B4-BE49-F238E27FC236}">
                  <a16:creationId xmlns:a16="http://schemas.microsoft.com/office/drawing/2014/main" id="{5C70EC07-F31E-8F42-8CFE-31B129096B1E}"/>
                </a:ext>
              </a:extLst>
            </p:cNvPr>
            <p:cNvSpPr txBox="1"/>
            <p:nvPr userDrawn="1"/>
          </p:nvSpPr>
          <p:spPr>
            <a:xfrm>
              <a:off x="5346995" y="7002468"/>
              <a:ext cx="3403600"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Simulation</a:t>
              </a:r>
            </a:p>
          </p:txBody>
        </p:sp>
        <p:sp>
          <p:nvSpPr>
            <p:cNvPr id="42" name="TextBox 41">
              <a:extLst>
                <a:ext uri="{FF2B5EF4-FFF2-40B4-BE49-F238E27FC236}">
                  <a16:creationId xmlns:a16="http://schemas.microsoft.com/office/drawing/2014/main" id="{F19F07A6-85F4-6546-A6FA-919A1F3EA888}"/>
                </a:ext>
              </a:extLst>
            </p:cNvPr>
            <p:cNvSpPr txBox="1"/>
            <p:nvPr userDrawn="1"/>
          </p:nvSpPr>
          <p:spPr>
            <a:xfrm>
              <a:off x="10302062" y="7002468"/>
              <a:ext cx="3403600"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Mapping</a:t>
              </a:r>
            </a:p>
          </p:txBody>
        </p:sp>
        <p:sp>
          <p:nvSpPr>
            <p:cNvPr id="43" name="TextBox 42">
              <a:extLst>
                <a:ext uri="{FF2B5EF4-FFF2-40B4-BE49-F238E27FC236}">
                  <a16:creationId xmlns:a16="http://schemas.microsoft.com/office/drawing/2014/main" id="{E89B27C0-7535-A541-BA58-AACDC888FF0A}"/>
                </a:ext>
              </a:extLst>
            </p:cNvPr>
            <p:cNvSpPr txBox="1"/>
            <p:nvPr userDrawn="1"/>
          </p:nvSpPr>
          <p:spPr>
            <a:xfrm>
              <a:off x="15364310" y="7002468"/>
              <a:ext cx="3403600"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Tagging/annotation</a:t>
              </a:r>
            </a:p>
          </p:txBody>
        </p:sp>
        <p:pic>
          <p:nvPicPr>
            <p:cNvPr id="44" name="Picture 43">
              <a:extLst>
                <a:ext uri="{FF2B5EF4-FFF2-40B4-BE49-F238E27FC236}">
                  <a16:creationId xmlns:a16="http://schemas.microsoft.com/office/drawing/2014/main" id="{7221CF9D-0012-2F45-9B34-D3539867AF95}"/>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5293169" y="3302296"/>
              <a:ext cx="3606950" cy="3606950"/>
            </a:xfrm>
            <a:prstGeom prst="rect">
              <a:avLst/>
            </a:prstGeom>
          </p:spPr>
        </p:pic>
        <p:sp>
          <p:nvSpPr>
            <p:cNvPr id="46" name="TextBox 45">
              <a:extLst>
                <a:ext uri="{FF2B5EF4-FFF2-40B4-BE49-F238E27FC236}">
                  <a16:creationId xmlns:a16="http://schemas.microsoft.com/office/drawing/2014/main" id="{086C93AE-C907-7D41-8D29-3FF039BE2004}"/>
                </a:ext>
              </a:extLst>
            </p:cNvPr>
            <p:cNvSpPr txBox="1"/>
            <p:nvPr userDrawn="1"/>
          </p:nvSpPr>
          <p:spPr>
            <a:xfrm>
              <a:off x="20122474" y="6998976"/>
              <a:ext cx="3403600" cy="477054"/>
            </a:xfrm>
            <a:prstGeom prst="rect">
              <a:avLst/>
            </a:prstGeom>
            <a:noFill/>
          </p:spPr>
          <p:txBody>
            <a:bodyPr wrap="square" rtlCol="0">
              <a:spAutoFit/>
            </a:bodyPr>
            <a:lstStyle/>
            <a:p>
              <a:r>
                <a:rPr lang="en-US" sz="2500" b="0" i="0" dirty="0">
                  <a:latin typeface="Noto Sans" panose="020B0502040504020204" pitchFamily="34" charset="0"/>
                  <a:ea typeface="Noto Sans" panose="020B0502040504020204" pitchFamily="34" charset="0"/>
                  <a:cs typeface="Noto Sans" panose="020B0502040504020204" pitchFamily="34" charset="0"/>
                </a:rPr>
                <a:t>Real &amp; synthetic data</a:t>
              </a:r>
            </a:p>
          </p:txBody>
        </p:sp>
      </p:grpSp>
      <p:sp>
        <p:nvSpPr>
          <p:cNvPr id="50" name="TextBox 49">
            <a:extLst>
              <a:ext uri="{FF2B5EF4-FFF2-40B4-BE49-F238E27FC236}">
                <a16:creationId xmlns:a16="http://schemas.microsoft.com/office/drawing/2014/main" id="{93BAC81F-C10C-B149-A050-F6190A09B71E}"/>
              </a:ext>
            </a:extLst>
          </p:cNvPr>
          <p:cNvSpPr txBox="1"/>
          <p:nvPr userDrawn="1"/>
        </p:nvSpPr>
        <p:spPr>
          <a:xfrm>
            <a:off x="1774151" y="9980465"/>
            <a:ext cx="20518678" cy="2800767"/>
          </a:xfrm>
          <a:prstGeom prst="rect">
            <a:avLst/>
          </a:prstGeom>
          <a:noFill/>
        </p:spPr>
        <p:txBody>
          <a:bodyPr wrap="square" rtlCol="0">
            <a:spAutoFit/>
          </a:bodyPr>
          <a:lstStyle/>
          <a:p>
            <a:pPr algn="l"/>
            <a:r>
              <a:rPr kumimoji="0" lang="en-US" sz="4400" b="0" i="0" u="none" strike="noStrike" cap="none" spc="0" normalizeH="0" baseline="0" dirty="0">
                <a:ln>
                  <a:noFill/>
                </a:ln>
                <a:solidFill>
                  <a:srgbClr val="000000"/>
                </a:solidFill>
                <a:effectLst/>
                <a:uFillTx/>
                <a:latin typeface="Noto Sans Light" panose="020B0402040504020204" pitchFamily="34" charset="0"/>
                <a:ea typeface="Noto Sans Light" panose="020B0402040504020204" pitchFamily="34" charset="0"/>
                <a:cs typeface="Noto Sans Light" panose="020B0402040504020204" pitchFamily="34" charset="0"/>
                <a:sym typeface="Helvetica Light"/>
              </a:rPr>
              <a:t>We will help our customers by providing high performing economical storage solutions, sensor truth benchmarking, simulation expertise, data tagging/annotation expertise, data mining tools, mapping and many other areas.</a:t>
            </a:r>
          </a:p>
        </p:txBody>
      </p:sp>
      <p:pic>
        <p:nvPicPr>
          <p:cNvPr id="37" name="Picture 36">
            <a:extLst>
              <a:ext uri="{FF2B5EF4-FFF2-40B4-BE49-F238E27FC236}">
                <a16:creationId xmlns:a16="http://schemas.microsoft.com/office/drawing/2014/main" id="{EBAF0892-7DD0-1C46-86EA-071CCEF9E13A}"/>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20255743" y="3497326"/>
            <a:ext cx="3137061" cy="3137061"/>
          </a:xfrm>
          <a:prstGeom prst="rect">
            <a:avLst/>
          </a:prstGeom>
        </p:spPr>
      </p:pic>
    </p:spTree>
    <p:extLst>
      <p:ext uri="{BB962C8B-B14F-4D97-AF65-F5344CB8AC3E}">
        <p14:creationId xmlns:p14="http://schemas.microsoft.com/office/powerpoint/2010/main" val="38011385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 Top">
    <p:spTree>
      <p:nvGrpSpPr>
        <p:cNvPr id="1" name=""/>
        <p:cNvGrpSpPr/>
        <p:nvPr/>
      </p:nvGrpSpPr>
      <p:grpSpPr>
        <a:xfrm>
          <a:off x="0" y="0"/>
          <a:ext cx="0" cy="0"/>
          <a:chOff x="0" y="0"/>
          <a:chExt cx="0" cy="0"/>
        </a:xfrm>
      </p:grpSpPr>
      <p:sp>
        <p:nvSpPr>
          <p:cNvPr id="56" name="Shape 56"/>
          <p:cNvSpPr>
            <a:spLocks noGrp="1"/>
          </p:cNvSpPr>
          <p:nvPr>
            <p:ph type="sldNum" sz="quarter" idx="2"/>
          </p:nvPr>
        </p:nvSpPr>
        <p:spPr>
          <a:xfrm>
            <a:off x="11935814" y="13010555"/>
            <a:ext cx="654024" cy="657870"/>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396543573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5" name="Shape 55"/>
          <p:cNvSpPr>
            <a:spLocks noGrp="1"/>
          </p:cNvSpPr>
          <p:nvPr>
            <p:ph type="title"/>
          </p:nvPr>
        </p:nvSpPr>
        <p:spPr>
          <a:prstGeom prst="rect">
            <a:avLst/>
          </a:prstGeom>
        </p:spPr>
        <p:txBody>
          <a:bodyPr/>
          <a:lstStyle/>
          <a:p>
            <a:r>
              <a:t>Title Text</a:t>
            </a:r>
          </a:p>
        </p:txBody>
      </p:sp>
      <p:sp>
        <p:nvSpPr>
          <p:cNvPr id="56" name="Shape 56"/>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8_Opening Slide">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11A0DEA-82E0-AA4C-8376-50C8B2851C1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3" y="142875"/>
            <a:ext cx="24384000" cy="13716000"/>
          </a:xfrm>
          <a:prstGeom prst="rect">
            <a:avLst/>
          </a:prstGeom>
        </p:spPr>
      </p:pic>
      <p:pic>
        <p:nvPicPr>
          <p:cNvPr id="10" name="Picture 9">
            <a:extLst>
              <a:ext uri="{FF2B5EF4-FFF2-40B4-BE49-F238E27FC236}">
                <a16:creationId xmlns:a16="http://schemas.microsoft.com/office/drawing/2014/main" id="{217D581D-5D9A-BE41-8CFB-F7B8EEA3E12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36116" y="12336046"/>
            <a:ext cx="1133252" cy="906937"/>
          </a:xfrm>
          <a:prstGeom prst="rect">
            <a:avLst/>
          </a:prstGeom>
        </p:spPr>
      </p:pic>
      <p:sp>
        <p:nvSpPr>
          <p:cNvPr id="3" name="Text Placeholder 2">
            <a:extLst>
              <a:ext uri="{FF2B5EF4-FFF2-40B4-BE49-F238E27FC236}">
                <a16:creationId xmlns:a16="http://schemas.microsoft.com/office/drawing/2014/main" id="{F9D232E6-8D4F-A34F-9B59-4CAF1D80B8D8}"/>
              </a:ext>
            </a:extLst>
          </p:cNvPr>
          <p:cNvSpPr>
            <a:spLocks noGrp="1"/>
          </p:cNvSpPr>
          <p:nvPr>
            <p:ph type="body" sz="quarter" idx="10" hasCustomPrompt="1"/>
          </p:nvPr>
        </p:nvSpPr>
        <p:spPr>
          <a:xfrm>
            <a:off x="24066" y="317424"/>
            <a:ext cx="24385588" cy="1539875"/>
          </a:xfrm>
        </p:spPr>
        <p:txBody>
          <a:bodyPr>
            <a:normAutofit/>
          </a:bodyPr>
          <a:lstStyle>
            <a:lvl1pPr marL="0" indent="0" algn="ctr">
              <a:buNone/>
              <a:defRPr sz="9000" b="0" i="0">
                <a:latin typeface="Noto Sans" panose="020B0502040504020204" pitchFamily="34" charset="0"/>
                <a:ea typeface="Noto Sans" panose="020B0502040504020204" pitchFamily="34" charset="0"/>
                <a:cs typeface="Noto Sans" panose="020B0502040504020204" pitchFamily="34" charset="0"/>
              </a:defRPr>
            </a:lvl1pPr>
          </a:lstStyle>
          <a:p>
            <a:pPr lvl="0"/>
            <a:r>
              <a:rPr lang="en-US" dirty="0"/>
              <a:t>Insert Title</a:t>
            </a:r>
          </a:p>
        </p:txBody>
      </p:sp>
    </p:spTree>
    <p:extLst>
      <p:ext uri="{BB962C8B-B14F-4D97-AF65-F5344CB8AC3E}">
        <p14:creationId xmlns:p14="http://schemas.microsoft.com/office/powerpoint/2010/main" val="401986724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Opening Slid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2D036F-815A-4241-A5EB-140B92ED203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24384000" cy="13716000"/>
          </a:xfrm>
          <a:prstGeom prst="rect">
            <a:avLst/>
          </a:prstGeom>
        </p:spPr>
      </p:pic>
      <p:sp>
        <p:nvSpPr>
          <p:cNvPr id="14" name="Text Placeholder 13"/>
          <p:cNvSpPr>
            <a:spLocks noGrp="1"/>
          </p:cNvSpPr>
          <p:nvPr>
            <p:ph type="body" sz="quarter" idx="11" hasCustomPrompt="1"/>
          </p:nvPr>
        </p:nvSpPr>
        <p:spPr>
          <a:xfrm>
            <a:off x="841173" y="5121892"/>
            <a:ext cx="10698480" cy="2759365"/>
          </a:xfrm>
        </p:spPr>
        <p:txBody>
          <a:bodyPr>
            <a:noAutofit/>
          </a:bodyPr>
          <a:lstStyle>
            <a:lvl1pPr marL="0" indent="0" algn="l">
              <a:buNone/>
              <a:defRPr sz="9000" b="0" i="0" baseline="0">
                <a:solidFill>
                  <a:srgbClr val="424242"/>
                </a:solidFill>
                <a:latin typeface="Noto Sans Thin" panose="020B0202040504020204" pitchFamily="34" charset="0"/>
                <a:ea typeface="Noto Sans Thin" panose="020B0202040504020204" pitchFamily="34" charset="0"/>
                <a:cs typeface="Noto Sans Thin" panose="020B0202040504020204" pitchFamily="34" charset="0"/>
              </a:defRPr>
            </a:lvl1pPr>
          </a:lstStyle>
          <a:p>
            <a:pPr lvl="0"/>
            <a:r>
              <a:rPr lang="en-US" dirty="0"/>
              <a:t>The AutonomouStuff Review</a:t>
            </a:r>
          </a:p>
        </p:txBody>
      </p:sp>
      <p:pic>
        <p:nvPicPr>
          <p:cNvPr id="7" name="Picture 6">
            <a:extLst>
              <a:ext uri="{FF2B5EF4-FFF2-40B4-BE49-F238E27FC236}">
                <a16:creationId xmlns:a16="http://schemas.microsoft.com/office/drawing/2014/main" id="{8291C957-53A0-9247-A629-E1FCDADDD71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41173" y="1537707"/>
            <a:ext cx="10698480" cy="2039284"/>
          </a:xfrm>
          <a:prstGeom prst="rect">
            <a:avLst/>
          </a:prstGeom>
        </p:spPr>
      </p:pic>
    </p:spTree>
    <p:extLst>
      <p:ext uri="{BB962C8B-B14F-4D97-AF65-F5344CB8AC3E}">
        <p14:creationId xmlns:p14="http://schemas.microsoft.com/office/powerpoint/2010/main" val="1208981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p>
            <a:r>
              <a:t>Title Text</a:t>
            </a:r>
          </a:p>
        </p:txBody>
      </p:sp>
      <p:sp>
        <p:nvSpPr>
          <p:cNvPr id="64" name="Shape 64"/>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5" name="Shape 65"/>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2" name="Shape 72"/>
          <p:cNvSpPr>
            <a:spLocks noGrp="1"/>
          </p:cNvSpPr>
          <p:nvPr>
            <p:ph type="pic" sz="quarter" idx="13"/>
          </p:nvPr>
        </p:nvSpPr>
        <p:spPr>
          <a:xfrm>
            <a:off x="12495609" y="3508905"/>
            <a:ext cx="7500938" cy="8840391"/>
          </a:xfrm>
          <a:prstGeom prst="rect">
            <a:avLst/>
          </a:prstGeom>
        </p:spPr>
        <p:txBody>
          <a:bodyPr lIns="91439" tIns="45719" rIns="91439" bIns="45719" anchor="t">
            <a:noAutofit/>
          </a:bodyPr>
          <a:lstStyle/>
          <a:p>
            <a:endParaRPr dirty="0"/>
          </a:p>
        </p:txBody>
      </p:sp>
      <p:sp>
        <p:nvSpPr>
          <p:cNvPr id="73" name="Shape 73"/>
          <p:cNvSpPr>
            <a:spLocks noGrp="1"/>
          </p:cNvSpPr>
          <p:nvPr>
            <p:ph type="title"/>
          </p:nvPr>
        </p:nvSpPr>
        <p:spPr>
          <a:prstGeom prst="rect">
            <a:avLst/>
          </a:prstGeom>
        </p:spPr>
        <p:txBody>
          <a:bodyPr/>
          <a:lstStyle/>
          <a:p>
            <a:r>
              <a:t>Title Text</a:t>
            </a:r>
          </a:p>
        </p:txBody>
      </p:sp>
      <p:sp>
        <p:nvSpPr>
          <p:cNvPr id="74" name="Shape 74"/>
          <p:cNvSpPr>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75" name="Shape 75"/>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82" name="Shape 82"/>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3" name="Shape 83"/>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0" name="Shape 90"/>
          <p:cNvSpPr>
            <a:spLocks noGrp="1"/>
          </p:cNvSpPr>
          <p:nvPr>
            <p:ph type="pic" sz="quarter" idx="13"/>
          </p:nvPr>
        </p:nvSpPr>
        <p:spPr>
          <a:xfrm>
            <a:off x="12674763" y="7072689"/>
            <a:ext cx="7160137" cy="5063240"/>
          </a:xfrm>
          <a:prstGeom prst="rect">
            <a:avLst/>
          </a:prstGeom>
        </p:spPr>
        <p:txBody>
          <a:bodyPr lIns="91439" tIns="45719" rIns="91439" bIns="45719" anchor="t">
            <a:noAutofit/>
          </a:bodyPr>
          <a:lstStyle/>
          <a:p>
            <a:endParaRPr dirty="0"/>
          </a:p>
        </p:txBody>
      </p:sp>
      <p:sp>
        <p:nvSpPr>
          <p:cNvPr id="91" name="Shape 91"/>
          <p:cNvSpPr>
            <a:spLocks noGrp="1"/>
          </p:cNvSpPr>
          <p:nvPr>
            <p:ph type="pic" sz="quarter" idx="14"/>
          </p:nvPr>
        </p:nvSpPr>
        <p:spPr>
          <a:xfrm>
            <a:off x="12674763" y="1734356"/>
            <a:ext cx="7160005" cy="5063146"/>
          </a:xfrm>
          <a:prstGeom prst="rect">
            <a:avLst/>
          </a:prstGeom>
        </p:spPr>
        <p:txBody>
          <a:bodyPr lIns="91439" tIns="45719" rIns="91439" bIns="45719" anchor="t">
            <a:noAutofit/>
          </a:bodyPr>
          <a:lstStyle/>
          <a:p>
            <a:endParaRPr dirty="0"/>
          </a:p>
        </p:txBody>
      </p:sp>
      <p:sp>
        <p:nvSpPr>
          <p:cNvPr id="92" name="Shape 92"/>
          <p:cNvSpPr>
            <a:spLocks noGrp="1"/>
          </p:cNvSpPr>
          <p:nvPr>
            <p:ph type="pic" sz="half" idx="15"/>
          </p:nvPr>
        </p:nvSpPr>
        <p:spPr>
          <a:xfrm>
            <a:off x="4468072" y="1402139"/>
            <a:ext cx="7339700" cy="10974600"/>
          </a:xfrm>
          <a:prstGeom prst="rect">
            <a:avLst/>
          </a:prstGeom>
        </p:spPr>
        <p:txBody>
          <a:bodyPr lIns="91439" tIns="45719" rIns="91439" bIns="45719" anchor="t">
            <a:noAutofit/>
          </a:bodyPr>
          <a:lstStyle/>
          <a:p>
            <a:endParaRPr dirty="0"/>
          </a:p>
        </p:txBody>
      </p:sp>
      <p:sp>
        <p:nvSpPr>
          <p:cNvPr id="93" name="Shape 93"/>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1" name="Shape 111"/>
          <p:cNvSpPr>
            <a:spLocks noGrp="1"/>
          </p:cNvSpPr>
          <p:nvPr>
            <p:ph type="pic" idx="13"/>
          </p:nvPr>
        </p:nvSpPr>
        <p:spPr>
          <a:xfrm>
            <a:off x="5146675" y="1677171"/>
            <a:ext cx="14090784" cy="10568088"/>
          </a:xfrm>
          <a:prstGeom prst="rect">
            <a:avLst/>
          </a:prstGeom>
        </p:spPr>
        <p:txBody>
          <a:bodyPr lIns="91439" tIns="45719" rIns="91439" bIns="45719" anchor="t">
            <a:noAutofit/>
          </a:bodyPr>
          <a:lstStyle/>
          <a:p>
            <a:endParaRPr dirty="0"/>
          </a:p>
        </p:txBody>
      </p:sp>
      <p:sp>
        <p:nvSpPr>
          <p:cNvPr id="112" name="Shape 112"/>
          <p:cNvSpPr/>
          <p:nvPr/>
        </p:nvSpPr>
        <p:spPr>
          <a:xfrm>
            <a:off x="-73250" y="-116538"/>
            <a:ext cx="24530499" cy="1372052"/>
          </a:xfrm>
          <a:prstGeom prst="rect">
            <a:avLst/>
          </a:prstGeom>
          <a:blipFill>
            <a:blip r:embed="rId2"/>
          </a:blipFill>
          <a:ln w="12700">
            <a:miter lim="400000"/>
          </a:ln>
          <a:effectLst>
            <a:outerShdw blurRad="50800" dist="25400" dir="5400000" rotWithShape="0">
              <a:srgbClr val="000000">
                <a:alpha val="50000"/>
              </a:srgbClr>
            </a:outerShdw>
          </a:effectLst>
        </p:spPr>
        <p:txBody>
          <a:bodyPr lIns="71437" tIns="71437" rIns="71437" bIns="71437" anchor="ctr"/>
          <a:lstStyle/>
          <a:p>
            <a:pPr>
              <a:defRPr sz="3200">
                <a:solidFill>
                  <a:srgbClr val="FFFFFF"/>
                </a:solidFill>
              </a:defRPr>
            </a:pPr>
            <a:endParaRPr dirty="0"/>
          </a:p>
        </p:txBody>
      </p:sp>
      <p:sp>
        <p:nvSpPr>
          <p:cNvPr id="113" name="Shape 113"/>
          <p:cNvSpPr/>
          <p:nvPr/>
        </p:nvSpPr>
        <p:spPr>
          <a:xfrm>
            <a:off x="-97158" y="1373379"/>
            <a:ext cx="24578317" cy="1"/>
          </a:xfrm>
          <a:prstGeom prst="line">
            <a:avLst/>
          </a:prstGeom>
          <a:ln w="50800">
            <a:solidFill>
              <a:srgbClr val="FF7C00"/>
            </a:solidFill>
            <a:miter lim="400000"/>
          </a:ln>
        </p:spPr>
        <p:txBody>
          <a:bodyPr lIns="71437" tIns="71437" rIns="71437" bIns="71437" anchor="ctr"/>
          <a:lstStyle/>
          <a:p>
            <a:pPr>
              <a:defRPr sz="3200"/>
            </a:pPr>
            <a:endParaRPr dirty="0"/>
          </a:p>
        </p:txBody>
      </p:sp>
      <p:sp>
        <p:nvSpPr>
          <p:cNvPr id="114" name="Shape 114"/>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1" name="Shape 121"/>
          <p:cNvSpPr>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Title Text</a:t>
            </a:r>
          </a:p>
        </p:txBody>
      </p:sp>
      <p:sp>
        <p:nvSpPr>
          <p:cNvPr id="3" name="Shape 3"/>
          <p:cNvSpPr/>
          <p:nvPr/>
        </p:nvSpPr>
        <p:spPr>
          <a:xfrm>
            <a:off x="-73249" y="12523550"/>
            <a:ext cx="24530499" cy="1224171"/>
          </a:xfrm>
          <a:prstGeom prst="rect">
            <a:avLst/>
          </a:prstGeom>
          <a:blipFill>
            <a:blip r:embed="rId33"/>
          </a:blipFill>
          <a:ln w="12700">
            <a:miter lim="400000"/>
          </a:ln>
          <a:effectLst>
            <a:outerShdw blurRad="50800" dist="25400" dir="5400000" rotWithShape="0">
              <a:srgbClr val="000000">
                <a:alpha val="50000"/>
              </a:srgbClr>
            </a:outerShdw>
          </a:effectLst>
        </p:spPr>
        <p:txBody>
          <a:bodyPr lIns="71437" tIns="71437" rIns="71437" bIns="71437" anchor="ctr"/>
          <a:lstStyle/>
          <a:p>
            <a:pPr>
              <a:defRPr sz="3200">
                <a:solidFill>
                  <a:srgbClr val="FFFFFF"/>
                </a:solidFill>
              </a:defRPr>
            </a:pPr>
            <a:endParaRPr dirty="0"/>
          </a:p>
        </p:txBody>
      </p:sp>
      <p:sp>
        <p:nvSpPr>
          <p:cNvPr id="4" name="Shape 4"/>
          <p:cNvSpPr/>
          <p:nvPr/>
        </p:nvSpPr>
        <p:spPr>
          <a:xfrm>
            <a:off x="-97158" y="12436423"/>
            <a:ext cx="24578317" cy="1"/>
          </a:xfrm>
          <a:prstGeom prst="line">
            <a:avLst/>
          </a:prstGeom>
          <a:ln w="50800">
            <a:solidFill>
              <a:srgbClr val="FF7C00"/>
            </a:solidFill>
            <a:miter lim="400000"/>
          </a:ln>
        </p:spPr>
        <p:txBody>
          <a:bodyPr lIns="71437" tIns="71437" rIns="71437" bIns="71437" anchor="ctr"/>
          <a:lstStyle/>
          <a:p>
            <a:pPr>
              <a:defRPr sz="3200"/>
            </a:pPr>
            <a:endParaRPr dirty="0"/>
          </a:p>
        </p:txBody>
      </p:sp>
      <p:pic>
        <p:nvPicPr>
          <p:cNvPr id="5" name="AS only no shadow.png"/>
          <p:cNvPicPr>
            <a:picLocks noChangeAspect="1"/>
          </p:cNvPicPr>
          <p:nvPr/>
        </p:nvPicPr>
        <p:blipFill>
          <a:blip r:embed="rId34">
            <a:extLst/>
          </a:blip>
          <a:stretch>
            <a:fillRect/>
          </a:stretch>
        </p:blipFill>
        <p:spPr>
          <a:xfrm>
            <a:off x="22941743" y="12449609"/>
            <a:ext cx="1372053" cy="1372053"/>
          </a:xfrm>
          <a:prstGeom prst="rect">
            <a:avLst/>
          </a:prstGeom>
          <a:ln w="12700">
            <a:miter lim="400000"/>
          </a:ln>
        </p:spPr>
      </p:pic>
      <p:sp>
        <p:nvSpPr>
          <p:cNvPr id="6" name="Shape 6"/>
          <p:cNvSpPr>
            <a:spLocks noGrp="1"/>
          </p:cNvSpPr>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7" name="Shape 7"/>
          <p:cNvSpPr>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dirty="0"/>
          </a:p>
        </p:txBody>
      </p:sp>
    </p:spTree>
  </p:cSld>
  <p:clrMap bg1="lt1" tx1="dk1" bg2="lt2" tx2="dk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5" r:id="rId5"/>
    <p:sldLayoutId id="2147483656" r:id="rId6"/>
    <p:sldLayoutId id="2147483657" r:id="rId7"/>
    <p:sldLayoutId id="2147483659" r:id="rId8"/>
    <p:sldLayoutId id="2147483660" r:id="rId9"/>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5" r:id="rId23"/>
    <p:sldLayoutId id="2147483676" r:id="rId24"/>
    <p:sldLayoutId id="2147483677" r:id="rId25"/>
    <p:sldLayoutId id="2147483678" r:id="rId26"/>
    <p:sldLayoutId id="2147483679" r:id="rId27"/>
    <p:sldLayoutId id="2147483680" r:id="rId28"/>
    <p:sldLayoutId id="2147483681" r:id="rId29"/>
    <p:sldLayoutId id="2147483682" r:id="rId30"/>
    <p:sldLayoutId id="2147483683" r:id="rId31"/>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83.png"/><Relationship Id="rId4" Type="http://schemas.openxmlformats.org/officeDocument/2006/relationships/image" Target="../media/image82.png"/></Relationships>
</file>

<file path=ppt/slides/_rels/slide2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90.png"/></Relationships>
</file>

<file path=ppt/slides/_rels/slide32.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93.png"/><Relationship Id="rId4" Type="http://schemas.openxmlformats.org/officeDocument/2006/relationships/image" Target="../media/image92.png"/></Relationships>
</file>

<file path=ppt/slides/_rels/slide33.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00.png"/><Relationship Id="rId4" Type="http://schemas.openxmlformats.org/officeDocument/2006/relationships/image" Target="../media/image99.png"/></Relationships>
</file>

<file path=ppt/slides/_rels/slide36.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03.png"/><Relationship Id="rId4" Type="http://schemas.openxmlformats.org/officeDocument/2006/relationships/image" Target="../media/image102.png"/></Relationships>
</file>

<file path=ppt/slides/_rels/slide37.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slideLayout" Target="../slideLayouts/slideLayout11.xml"/><Relationship Id="rId6" Type="http://schemas.openxmlformats.org/officeDocument/2006/relationships/image" Target="../media/image121.png"/><Relationship Id="rId5" Type="http://schemas.openxmlformats.org/officeDocument/2006/relationships/image" Target="../media/image120.png"/><Relationship Id="rId4" Type="http://schemas.openxmlformats.org/officeDocument/2006/relationships/image" Target="../media/image11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FC6FD2-FFD1-F74D-B038-CFCC8E618D8B}"/>
              </a:ext>
            </a:extLst>
          </p:cNvPr>
          <p:cNvSpPr>
            <a:spLocks noGrp="1"/>
          </p:cNvSpPr>
          <p:nvPr>
            <p:ph type="body" sz="quarter" idx="4294967295"/>
          </p:nvPr>
        </p:nvSpPr>
        <p:spPr>
          <a:xfrm>
            <a:off x="952522" y="5497007"/>
            <a:ext cx="11393565" cy="3007701"/>
          </a:xfrm>
        </p:spPr>
        <p:txBody>
          <a:bodyPr>
            <a:normAutofit/>
          </a:bodyPr>
          <a:lstStyle/>
          <a:p>
            <a:pPr marL="0" indent="0">
              <a:buNone/>
            </a:pPr>
            <a:r>
              <a:rPr lang="en-US" sz="8999" dirty="0">
                <a:latin typeface="Noto Sans Thin" panose="020B0202040504020204" pitchFamily="34" charset="0"/>
                <a:ea typeface="Noto Sans Thin" panose="020B0202040504020204" pitchFamily="34" charset="0"/>
                <a:cs typeface="Noto Sans Thin" panose="020B0202040504020204" pitchFamily="34" charset="0"/>
              </a:rPr>
              <a:t>Welcome to the future of autonomy</a:t>
            </a:r>
          </a:p>
        </p:txBody>
      </p:sp>
      <p:sp>
        <p:nvSpPr>
          <p:cNvPr id="10" name="Text Placeholder 9">
            <a:extLst>
              <a:ext uri="{FF2B5EF4-FFF2-40B4-BE49-F238E27FC236}">
                <a16:creationId xmlns:a16="http://schemas.microsoft.com/office/drawing/2014/main" id="{7569D67B-25D3-C34A-8A35-BCDBE324FAE7}"/>
              </a:ext>
            </a:extLst>
          </p:cNvPr>
          <p:cNvSpPr>
            <a:spLocks noGrp="1"/>
          </p:cNvSpPr>
          <p:nvPr>
            <p:ph type="body" sz="quarter" idx="10"/>
          </p:nvPr>
        </p:nvSpPr>
        <p:spPr/>
        <p:txBody>
          <a:bodyPr/>
          <a:lstStyle/>
          <a:p>
            <a:r>
              <a:rPr lang="en-US" dirty="0"/>
              <a:t>Caleb Chain</a:t>
            </a:r>
          </a:p>
          <a:p>
            <a:endParaRPr lang="en-US" dirty="0"/>
          </a:p>
        </p:txBody>
      </p:sp>
      <p:sp>
        <p:nvSpPr>
          <p:cNvPr id="12" name="Text Placeholder 11">
            <a:extLst>
              <a:ext uri="{FF2B5EF4-FFF2-40B4-BE49-F238E27FC236}">
                <a16:creationId xmlns:a16="http://schemas.microsoft.com/office/drawing/2014/main" id="{EA881B7D-DA69-494C-85C2-7049C909122E}"/>
              </a:ext>
            </a:extLst>
          </p:cNvPr>
          <p:cNvSpPr>
            <a:spLocks noGrp="1"/>
          </p:cNvSpPr>
          <p:nvPr>
            <p:ph type="body" sz="quarter" idx="11"/>
          </p:nvPr>
        </p:nvSpPr>
        <p:spPr/>
        <p:txBody>
          <a:bodyPr/>
          <a:lstStyle/>
          <a:p>
            <a:r>
              <a:rPr lang="en-US" dirty="0"/>
              <a:t>Project Manager</a:t>
            </a:r>
          </a:p>
        </p:txBody>
      </p:sp>
      <p:pic>
        <p:nvPicPr>
          <p:cNvPr id="32" name="Picture Placeholder 31">
            <a:extLst>
              <a:ext uri="{FF2B5EF4-FFF2-40B4-BE49-F238E27FC236}">
                <a16:creationId xmlns:a16="http://schemas.microsoft.com/office/drawing/2014/main" id="{1EF203A6-C5C4-264D-9EB4-75074F4A40BA}"/>
              </a:ext>
            </a:extLst>
          </p:cNvPr>
          <p:cNvPicPr>
            <a:picLocks noGrp="1" noChangeAspect="1"/>
          </p:cNvPicPr>
          <p:nvPr>
            <p:ph type="pic" sz="quarter" idx="12"/>
          </p:nvPr>
        </p:nvPicPr>
        <p:blipFill>
          <a:blip r:embed="rId3"/>
          <a:srcRect l="4025" r="4025"/>
          <a:stretch>
            <a:fillRect/>
          </a:stretch>
        </p:blipFill>
        <p:spPr>
          <a:xfrm>
            <a:off x="16737496" y="4394817"/>
            <a:ext cx="4624879" cy="5031343"/>
          </a:xfrm>
        </p:spPr>
      </p:pic>
    </p:spTree>
    <p:extLst>
      <p:ext uri="{BB962C8B-B14F-4D97-AF65-F5344CB8AC3E}">
        <p14:creationId xmlns:p14="http://schemas.microsoft.com/office/powerpoint/2010/main" val="328820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0564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2654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266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8985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8864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1921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A39F84-3691-014C-B113-DD5A5F851C35}"/>
              </a:ext>
            </a:extLst>
          </p:cNvPr>
          <p:cNvSpPr>
            <a:spLocks noGrp="1"/>
          </p:cNvSpPr>
          <p:nvPr>
            <p:ph type="body" sz="quarter" idx="10"/>
          </p:nvPr>
        </p:nvSpPr>
        <p:spPr/>
        <p:txBody>
          <a:bodyPr/>
          <a:lstStyle/>
          <a:p>
            <a:r>
              <a:rPr lang="en-US" dirty="0"/>
              <a:t>Our software solutions</a:t>
            </a:r>
          </a:p>
        </p:txBody>
      </p:sp>
    </p:spTree>
    <p:extLst>
      <p:ext uri="{BB962C8B-B14F-4D97-AF65-F5344CB8AC3E}">
        <p14:creationId xmlns:p14="http://schemas.microsoft.com/office/powerpoint/2010/main" val="4240726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7663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36803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1B819EA-8EE0-474E-AE71-B6BF7433E5AA}"/>
              </a:ext>
            </a:extLst>
          </p:cNvPr>
          <p:cNvSpPr>
            <a:spLocks noGrp="1"/>
          </p:cNvSpPr>
          <p:nvPr>
            <p:ph type="body" sz="quarter" idx="11"/>
          </p:nvPr>
        </p:nvSpPr>
        <p:spPr>
          <a:xfrm>
            <a:off x="841173" y="5121892"/>
            <a:ext cx="10698480" cy="3525151"/>
          </a:xfrm>
        </p:spPr>
        <p:txBody>
          <a:bodyPr/>
          <a:lstStyle/>
          <a:p>
            <a:r>
              <a:rPr lang="en-US" dirty="0"/>
              <a:t>U of I Gem E2</a:t>
            </a:r>
          </a:p>
        </p:txBody>
      </p:sp>
    </p:spTree>
    <p:extLst>
      <p:ext uri="{BB962C8B-B14F-4D97-AF65-F5344CB8AC3E}">
        <p14:creationId xmlns:p14="http://schemas.microsoft.com/office/powerpoint/2010/main" val="959411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8071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a:spLocks noGrp="1"/>
          </p:cNvSpPr>
          <p:nvPr>
            <p:ph type="title"/>
          </p:nvPr>
        </p:nvSpPr>
        <p:spPr>
          <a:xfrm>
            <a:off x="290523" y="308086"/>
            <a:ext cx="23802953" cy="1807606"/>
          </a:xfrm>
          <a:prstGeom prst="rect">
            <a:avLst/>
          </a:prstGeom>
        </p:spPr>
        <p:txBody>
          <a:bodyPr>
            <a:normAutofit fontScale="90000"/>
          </a:bodyPr>
          <a:lstStyle>
            <a:lvl1pPr defTabSz="731162">
              <a:defRPr sz="9968">
                <a:latin typeface="PT Sans"/>
                <a:ea typeface="PT Sans"/>
                <a:cs typeface="PT Sans"/>
                <a:sym typeface="PT Sans"/>
              </a:defRPr>
            </a:lvl1pPr>
          </a:lstStyle>
          <a:p>
            <a:r>
              <a:rPr dirty="0"/>
              <a:t>Automated Research Development Platform</a:t>
            </a:r>
          </a:p>
        </p:txBody>
      </p:sp>
      <p:sp>
        <p:nvSpPr>
          <p:cNvPr id="2" name="Rectangle 1"/>
          <p:cNvSpPr/>
          <p:nvPr/>
        </p:nvSpPr>
        <p:spPr>
          <a:xfrm>
            <a:off x="528320" y="3020260"/>
            <a:ext cx="13655040" cy="8094524"/>
          </a:xfrm>
          <a:prstGeom prst="rect">
            <a:avLst/>
          </a:prstGeom>
        </p:spPr>
        <p:txBody>
          <a:bodyPr wrap="square">
            <a:spAutoFit/>
          </a:bodyPr>
          <a:lstStyle/>
          <a:p>
            <a:pPr marL="685800" indent="-685800" algn="l">
              <a:buFont typeface="Arial" panose="020B0604020202020204" pitchFamily="34" charset="0"/>
              <a:buChar char="•"/>
            </a:pPr>
            <a:r>
              <a:rPr lang="en-US" sz="4000" dirty="0"/>
              <a:t>Full set of software interfaces to the controls:</a:t>
            </a:r>
          </a:p>
          <a:p>
            <a:pPr lvl="8" indent="0" algn="l"/>
            <a:r>
              <a:rPr lang="en-US" sz="4000" dirty="0"/>
              <a:t>		Steering</a:t>
            </a:r>
          </a:p>
          <a:p>
            <a:pPr lvl="8" indent="0" algn="l"/>
            <a:r>
              <a:rPr lang="en-US" sz="4000" dirty="0"/>
              <a:t>		Braking</a:t>
            </a:r>
          </a:p>
          <a:p>
            <a:pPr lvl="8" indent="0" algn="l"/>
            <a:r>
              <a:rPr lang="en-US" sz="4000" dirty="0"/>
              <a:t>		Acceleration</a:t>
            </a:r>
          </a:p>
          <a:p>
            <a:pPr marL="685800" indent="-685800" algn="l">
              <a:buFont typeface="Arial" panose="020B0604020202020204" pitchFamily="34" charset="0"/>
              <a:buChar char="•"/>
            </a:pPr>
            <a:r>
              <a:rPr lang="en-US" sz="4000" dirty="0"/>
              <a:t>Software access:</a:t>
            </a:r>
          </a:p>
          <a:p>
            <a:pPr lvl="1" indent="0" algn="l"/>
            <a:r>
              <a:rPr lang="en-US" sz="4000" dirty="0"/>
              <a:t>		Left and right blinkers</a:t>
            </a:r>
          </a:p>
          <a:p>
            <a:pPr lvl="1" indent="0" algn="l"/>
            <a:r>
              <a:rPr lang="en-US" sz="4000" dirty="0"/>
              <a:t>		Reverse and drive gear selection</a:t>
            </a:r>
          </a:p>
          <a:p>
            <a:pPr lvl="1" indent="0" algn="l"/>
            <a:r>
              <a:rPr lang="en-US" sz="4000" dirty="0"/>
              <a:t>		Speed feedback</a:t>
            </a:r>
          </a:p>
          <a:p>
            <a:pPr marL="685800" indent="-685800" algn="l">
              <a:buFont typeface="Arial" panose="020B0604020202020204" pitchFamily="34" charset="0"/>
              <a:buChar char="•"/>
            </a:pPr>
            <a:r>
              <a:rPr lang="en-US" sz="4000" dirty="0"/>
              <a:t>Convenience features:</a:t>
            </a:r>
          </a:p>
          <a:p>
            <a:pPr lvl="1" indent="0" algn="l"/>
            <a:r>
              <a:rPr lang="en-US" sz="4000" dirty="0"/>
              <a:t>		Dash mounted display screen</a:t>
            </a:r>
          </a:p>
          <a:p>
            <a:pPr lvl="1" indent="0" algn="l"/>
            <a:r>
              <a:rPr lang="en-US" sz="4000" dirty="0"/>
              <a:t>		Game controller for by-wire testing</a:t>
            </a:r>
          </a:p>
          <a:p>
            <a:pPr lvl="1" indent="0" algn="l"/>
            <a:r>
              <a:rPr lang="en-US" sz="4000" dirty="0"/>
              <a:t>		Power distribution terminals</a:t>
            </a:r>
          </a:p>
          <a:p>
            <a:pPr marL="285750" lvl="0" indent="-285750" algn="l">
              <a:buFont typeface="Arial" panose="020B0604020202020204" pitchFamily="34" charset="0"/>
              <a:buChar char="•"/>
            </a:pPr>
            <a:endParaRPr lang="en-US" sz="4000" dirty="0">
              <a:latin typeface="PT Sans" charset="-52"/>
              <a:ea typeface="PT Sans" charset="-52"/>
              <a:cs typeface="PT Sans" charset="-52"/>
            </a:endParaRPr>
          </a:p>
        </p:txBody>
      </p:sp>
      <p:pic>
        <p:nvPicPr>
          <p:cNvPr id="4" name="Picture 3">
            <a:extLst>
              <a:ext uri="{FF2B5EF4-FFF2-40B4-BE49-F238E27FC236}">
                <a16:creationId xmlns:a16="http://schemas.microsoft.com/office/drawing/2014/main" id="{F683544C-4291-453C-8D6C-CB1CE9AED3D4}"/>
              </a:ext>
            </a:extLst>
          </p:cNvPr>
          <p:cNvPicPr>
            <a:picLocks noChangeAspect="1"/>
          </p:cNvPicPr>
          <p:nvPr/>
        </p:nvPicPr>
        <p:blipFill>
          <a:blip r:embed="rId3"/>
          <a:stretch>
            <a:fillRect/>
          </a:stretch>
        </p:blipFill>
        <p:spPr>
          <a:xfrm>
            <a:off x="11590229" y="3746097"/>
            <a:ext cx="11450293" cy="75696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738611" y="6508866"/>
            <a:ext cx="1425069"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3600" dirty="0">
                <a:latin typeface="Noto Sans" panose="020B0502040504020204" pitchFamily="34" charset="0"/>
                <a:ea typeface="Noto Sans" panose="020B0502040504020204" pitchFamily="34" charset="0"/>
                <a:cs typeface="Noto Sans" panose="020B0502040504020204" pitchFamily="34" charset="0"/>
              </a:rPr>
              <a:t>O</a:t>
            </a:r>
            <a:r>
              <a:rPr kumimoji="0" lang="en-US" sz="36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FF</a:t>
            </a:r>
          </a:p>
        </p:txBody>
      </p:sp>
      <p:sp>
        <p:nvSpPr>
          <p:cNvPr id="7" name="TextBox 6"/>
          <p:cNvSpPr txBox="1"/>
          <p:nvPr/>
        </p:nvSpPr>
        <p:spPr>
          <a:xfrm>
            <a:off x="18867028" y="3007370"/>
            <a:ext cx="1889941"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3600" dirty="0">
                <a:latin typeface="Noto Sans" panose="020B0502040504020204" pitchFamily="34" charset="0"/>
                <a:ea typeface="Noto Sans" panose="020B0502040504020204" pitchFamily="34" charset="0"/>
                <a:cs typeface="Noto Sans" panose="020B0502040504020204" pitchFamily="34" charset="0"/>
              </a:rPr>
              <a:t>ON</a:t>
            </a:r>
            <a:endParaRPr kumimoji="0" lang="en-US" sz="36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9" name="TextBox 8"/>
          <p:cNvSpPr txBox="1"/>
          <p:nvPr/>
        </p:nvSpPr>
        <p:spPr>
          <a:xfrm>
            <a:off x="1423470" y="2236992"/>
            <a:ext cx="14540430" cy="4206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71500" marR="0" indent="-5715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4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Switch will allow operator to cut power to Power</a:t>
            </a:r>
            <a:r>
              <a:rPr kumimoji="0" lang="en-US" sz="4400" b="0" i="0" u="none" strike="noStrike" cap="none" spc="0" normalizeH="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 Distribution System. </a:t>
            </a:r>
          </a:p>
          <a:p>
            <a:pPr marL="571500" marR="0" indent="-5715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n-US" sz="4400" dirty="0">
                <a:latin typeface="Noto Sans" panose="020B0502040504020204" pitchFamily="34" charset="0"/>
                <a:ea typeface="Noto Sans" panose="020B0502040504020204" pitchFamily="34" charset="0"/>
                <a:cs typeface="Noto Sans" panose="020B0502040504020204" pitchFamily="34" charset="0"/>
              </a:rPr>
              <a:t>ON </a:t>
            </a:r>
            <a:r>
              <a:rPr lang="en-US" sz="4400" baseline="0" dirty="0">
                <a:latin typeface="Noto Sans" panose="020B0502040504020204" pitchFamily="34" charset="0"/>
                <a:ea typeface="Noto Sans" panose="020B0502040504020204" pitchFamily="34" charset="0"/>
                <a:cs typeface="Noto Sans" panose="020B0502040504020204" pitchFamily="34" charset="0"/>
              </a:rPr>
              <a:t>will supply Power to Power Distribution</a:t>
            </a:r>
            <a:r>
              <a:rPr lang="en-US" sz="4400" dirty="0">
                <a:latin typeface="Noto Sans" panose="020B0502040504020204" pitchFamily="34" charset="0"/>
                <a:ea typeface="Noto Sans" panose="020B0502040504020204" pitchFamily="34" charset="0"/>
                <a:cs typeface="Noto Sans" panose="020B0502040504020204" pitchFamily="34" charset="0"/>
              </a:rPr>
              <a:t> System from vehicle battery</a:t>
            </a:r>
          </a:p>
          <a:p>
            <a:pPr marL="571500" marR="0" indent="-5715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n-US" sz="4400" dirty="0">
                <a:latin typeface="Noto Sans" panose="020B0502040504020204" pitchFamily="34" charset="0"/>
                <a:ea typeface="Noto Sans" panose="020B0502040504020204" pitchFamily="34" charset="0"/>
                <a:cs typeface="Noto Sans" panose="020B0502040504020204" pitchFamily="34" charset="0"/>
              </a:rPr>
              <a:t>OFF will remove Power to the Power Distribution System</a:t>
            </a:r>
          </a:p>
          <a:p>
            <a:pPr marL="571500" marR="0" indent="-5715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4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rPr>
              <a:t>Located under the driver</a:t>
            </a:r>
            <a:r>
              <a:rPr lang="en-US" sz="4400" dirty="0">
                <a:latin typeface="Noto Sans" panose="020B0502040504020204" pitchFamily="34" charset="0"/>
                <a:ea typeface="Noto Sans" panose="020B0502040504020204" pitchFamily="34" charset="0"/>
                <a:cs typeface="Noto Sans" panose="020B0502040504020204" pitchFamily="34" charset="0"/>
              </a:rPr>
              <a:t>’s seat.</a:t>
            </a:r>
            <a:endParaRPr kumimoji="0" lang="en-US" sz="4400" b="0" i="0" u="none" strike="noStrike" cap="none" spc="0" normalizeH="0" baseline="0" dirty="0">
              <a:ln>
                <a:noFill/>
              </a:ln>
              <a:solidFill>
                <a:srgbClr val="000000"/>
              </a:solidFill>
              <a:effectLst/>
              <a:uFillTx/>
              <a:latin typeface="Noto Sans" panose="020B0502040504020204" pitchFamily="34" charset="0"/>
              <a:ea typeface="Noto Sans" panose="020B0502040504020204" pitchFamily="34" charset="0"/>
              <a:cs typeface="Noto Sans" panose="020B0502040504020204" pitchFamily="34" charset="0"/>
              <a:sym typeface="Helvetica Light"/>
            </a:endParaRPr>
          </a:p>
        </p:txBody>
      </p:sp>
      <p:sp>
        <p:nvSpPr>
          <p:cNvPr id="10" name="Text Placeholder 1">
            <a:extLst>
              <a:ext uri="{FF2B5EF4-FFF2-40B4-BE49-F238E27FC236}">
                <a16:creationId xmlns:a16="http://schemas.microsoft.com/office/drawing/2014/main" id="{1AE5AE24-2453-414F-864D-44C3AF3D379C}"/>
              </a:ext>
            </a:extLst>
          </p:cNvPr>
          <p:cNvSpPr txBox="1">
            <a:spLocks/>
          </p:cNvSpPr>
          <p:nvPr/>
        </p:nvSpPr>
        <p:spPr>
          <a:xfrm>
            <a:off x="1" y="382770"/>
            <a:ext cx="24384000" cy="1382233"/>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Master power switch</a:t>
            </a:r>
          </a:p>
        </p:txBody>
      </p:sp>
      <p:pic>
        <p:nvPicPr>
          <p:cNvPr id="2" name="Picture 1">
            <a:extLst>
              <a:ext uri="{FF2B5EF4-FFF2-40B4-BE49-F238E27FC236}">
                <a16:creationId xmlns:a16="http://schemas.microsoft.com/office/drawing/2014/main" id="{275552E3-E681-4B0A-9782-27CB9B170130}"/>
              </a:ext>
            </a:extLst>
          </p:cNvPr>
          <p:cNvPicPr>
            <a:picLocks noChangeAspect="1"/>
          </p:cNvPicPr>
          <p:nvPr/>
        </p:nvPicPr>
        <p:blipFill>
          <a:blip r:embed="rId2"/>
          <a:stretch>
            <a:fillRect/>
          </a:stretch>
        </p:blipFill>
        <p:spPr>
          <a:xfrm>
            <a:off x="17163680" y="3933417"/>
            <a:ext cx="5296639" cy="5849166"/>
          </a:xfrm>
          <a:prstGeom prst="rect">
            <a:avLst/>
          </a:prstGeom>
        </p:spPr>
      </p:pic>
      <p:pic>
        <p:nvPicPr>
          <p:cNvPr id="3" name="Picture 2">
            <a:extLst>
              <a:ext uri="{FF2B5EF4-FFF2-40B4-BE49-F238E27FC236}">
                <a16:creationId xmlns:a16="http://schemas.microsoft.com/office/drawing/2014/main" id="{D594A061-E0EE-4927-BE2C-6DABF9EFB707}"/>
              </a:ext>
            </a:extLst>
          </p:cNvPr>
          <p:cNvPicPr>
            <a:picLocks noChangeAspect="1"/>
          </p:cNvPicPr>
          <p:nvPr/>
        </p:nvPicPr>
        <p:blipFill>
          <a:blip r:embed="rId3"/>
          <a:stretch>
            <a:fillRect/>
          </a:stretch>
        </p:blipFill>
        <p:spPr>
          <a:xfrm>
            <a:off x="4191000" y="6508866"/>
            <a:ext cx="7543800" cy="5648325"/>
          </a:xfrm>
          <a:prstGeom prst="rect">
            <a:avLst/>
          </a:prstGeom>
        </p:spPr>
      </p:pic>
    </p:spTree>
    <p:extLst>
      <p:ext uri="{BB962C8B-B14F-4D97-AF65-F5344CB8AC3E}">
        <p14:creationId xmlns:p14="http://schemas.microsoft.com/office/powerpoint/2010/main" val="1137905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p:cNvSpPr txBox="1">
            <a:spLocks/>
          </p:cNvSpPr>
          <p:nvPr/>
        </p:nvSpPr>
        <p:spPr>
          <a:xfrm>
            <a:off x="290523" y="308086"/>
            <a:ext cx="23802953" cy="18076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Power Distribution Switches</a:t>
            </a:r>
          </a:p>
        </p:txBody>
      </p:sp>
      <p:sp>
        <p:nvSpPr>
          <p:cNvPr id="25" name="TextBox 24"/>
          <p:cNvSpPr txBox="1"/>
          <p:nvPr/>
        </p:nvSpPr>
        <p:spPr>
          <a:xfrm>
            <a:off x="3498354" y="2557182"/>
            <a:ext cx="6371936"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rgbClr val="000000"/>
                </a:solidFill>
                <a:effectLst/>
                <a:uFillTx/>
                <a:latin typeface="+mn-lt"/>
                <a:ea typeface="+mn-ea"/>
                <a:cs typeface="+mn-cs"/>
                <a:sym typeface="Helvetica Light"/>
              </a:rPr>
              <a:t>Touchscreen </a:t>
            </a:r>
          </a:p>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rgbClr val="000000"/>
                </a:solidFill>
                <a:effectLst/>
                <a:uFillTx/>
                <a:latin typeface="+mn-lt"/>
                <a:ea typeface="+mn-ea"/>
                <a:cs typeface="+mn-cs"/>
                <a:sym typeface="Helvetica Light"/>
              </a:rPr>
              <a:t>(Located in front dash)</a:t>
            </a:r>
          </a:p>
        </p:txBody>
      </p:sp>
      <p:pic>
        <p:nvPicPr>
          <p:cNvPr id="4" name="Picture 3">
            <a:extLst>
              <a:ext uri="{FF2B5EF4-FFF2-40B4-BE49-F238E27FC236}">
                <a16:creationId xmlns:a16="http://schemas.microsoft.com/office/drawing/2014/main" id="{2F1439A3-3E77-4345-8E19-A49A468FDEAF}"/>
              </a:ext>
            </a:extLst>
          </p:cNvPr>
          <p:cNvPicPr>
            <a:picLocks noChangeAspect="1"/>
          </p:cNvPicPr>
          <p:nvPr/>
        </p:nvPicPr>
        <p:blipFill>
          <a:blip r:embed="rId2"/>
          <a:stretch>
            <a:fillRect/>
          </a:stretch>
        </p:blipFill>
        <p:spPr>
          <a:xfrm>
            <a:off x="15084095" y="4801974"/>
            <a:ext cx="5524506" cy="5700561"/>
          </a:xfrm>
          <a:prstGeom prst="rect">
            <a:avLst/>
          </a:prstGeom>
        </p:spPr>
      </p:pic>
      <p:sp>
        <p:nvSpPr>
          <p:cNvPr id="8" name="Rectangle 7">
            <a:extLst>
              <a:ext uri="{FF2B5EF4-FFF2-40B4-BE49-F238E27FC236}">
                <a16:creationId xmlns:a16="http://schemas.microsoft.com/office/drawing/2014/main" id="{892E7E0B-F74C-4AE2-AD68-9638B5070B32}"/>
              </a:ext>
            </a:extLst>
          </p:cNvPr>
          <p:cNvSpPr/>
          <p:nvPr/>
        </p:nvSpPr>
        <p:spPr>
          <a:xfrm>
            <a:off x="-134020" y="12628759"/>
            <a:ext cx="20120191" cy="400110"/>
          </a:xfrm>
          <a:prstGeom prst="rect">
            <a:avLst/>
          </a:prstGeom>
        </p:spPr>
        <p:txBody>
          <a:bodyPr wrap="square">
            <a:spAutoFit/>
          </a:bodyPr>
          <a:lstStyle/>
          <a:p>
            <a:r>
              <a:rPr lang="en-US" sz="2000" dirty="0">
                <a:solidFill>
                  <a:schemeClr val="bg1"/>
                </a:solidFill>
              </a:rPr>
              <a:t>More info found here: https://autonomoustuff.atlassian.net/wiki/spaces/RW/pages/222724184/Configure+Channel+Names+on+AutonomouStuff+Power+Distribution+Touchscreen</a:t>
            </a:r>
          </a:p>
        </p:txBody>
      </p:sp>
      <p:pic>
        <p:nvPicPr>
          <p:cNvPr id="2" name="Picture 1">
            <a:extLst>
              <a:ext uri="{FF2B5EF4-FFF2-40B4-BE49-F238E27FC236}">
                <a16:creationId xmlns:a16="http://schemas.microsoft.com/office/drawing/2014/main" id="{CEC2E61C-931E-4C84-8B72-879CBBE678D6}"/>
              </a:ext>
            </a:extLst>
          </p:cNvPr>
          <p:cNvPicPr>
            <a:picLocks noChangeAspect="1"/>
          </p:cNvPicPr>
          <p:nvPr/>
        </p:nvPicPr>
        <p:blipFill>
          <a:blip r:embed="rId3"/>
          <a:stretch>
            <a:fillRect/>
          </a:stretch>
        </p:blipFill>
        <p:spPr>
          <a:xfrm>
            <a:off x="1842407" y="4609016"/>
            <a:ext cx="10553700" cy="6086475"/>
          </a:xfrm>
          <a:prstGeom prst="rect">
            <a:avLst/>
          </a:prstGeom>
        </p:spPr>
      </p:pic>
    </p:spTree>
    <p:extLst>
      <p:ext uri="{BB962C8B-B14F-4D97-AF65-F5344CB8AC3E}">
        <p14:creationId xmlns:p14="http://schemas.microsoft.com/office/powerpoint/2010/main" val="285099630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p:cNvSpPr txBox="1">
            <a:spLocks/>
          </p:cNvSpPr>
          <p:nvPr/>
        </p:nvSpPr>
        <p:spPr>
          <a:xfrm>
            <a:off x="290523" y="308086"/>
            <a:ext cx="23802953" cy="1807606"/>
          </a:xfrm>
          <a:prstGeom prst="rect">
            <a:avLst/>
          </a:prstGeom>
          <a:noFill/>
          <a:ln w="12700">
            <a:miter lim="400000"/>
          </a:ln>
          <a:extLst>
            <a:ext uri="{C572A759-6A51-4108-AA02-DFA0A04FC94B}">
              <ma14:wrappingTextBoxFlag xmlns:ma14="http://schemas.microsoft.com/office/mac/drawingml/2011/main" xmlns=""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Power Distribution System</a:t>
            </a:r>
          </a:p>
        </p:txBody>
      </p:sp>
      <p:sp>
        <p:nvSpPr>
          <p:cNvPr id="6" name="Rectangle 5">
            <a:extLst>
              <a:ext uri="{FF2B5EF4-FFF2-40B4-BE49-F238E27FC236}">
                <a16:creationId xmlns:a16="http://schemas.microsoft.com/office/drawing/2014/main" id="{43C81DF6-33FE-431C-807A-19029303F17B}"/>
              </a:ext>
            </a:extLst>
          </p:cNvPr>
          <p:cNvSpPr/>
          <p:nvPr/>
        </p:nvSpPr>
        <p:spPr>
          <a:xfrm>
            <a:off x="-134020" y="12628759"/>
            <a:ext cx="20120191" cy="400110"/>
          </a:xfrm>
          <a:prstGeom prst="rect">
            <a:avLst/>
          </a:prstGeom>
        </p:spPr>
        <p:txBody>
          <a:bodyPr wrap="square">
            <a:spAutoFit/>
          </a:bodyPr>
          <a:lstStyle/>
          <a:p>
            <a:r>
              <a:rPr lang="en-US" sz="2000" dirty="0">
                <a:solidFill>
                  <a:schemeClr val="bg1"/>
                </a:solidFill>
              </a:rPr>
              <a:t>More info found here: https://autonomoustuff.atlassian.net/wiki/spaces/RW/pages/222724184/Configure+Channel+Names+on+AutonomouStuff+Power+Distribution+Touchscreen</a:t>
            </a:r>
          </a:p>
        </p:txBody>
      </p:sp>
      <p:sp>
        <p:nvSpPr>
          <p:cNvPr id="2" name="Rectangle 1">
            <a:extLst>
              <a:ext uri="{FF2B5EF4-FFF2-40B4-BE49-F238E27FC236}">
                <a16:creationId xmlns:a16="http://schemas.microsoft.com/office/drawing/2014/main" id="{7E8A6F88-BB01-4036-82E9-1D543B056250}"/>
              </a:ext>
            </a:extLst>
          </p:cNvPr>
          <p:cNvSpPr/>
          <p:nvPr/>
        </p:nvSpPr>
        <p:spPr>
          <a:xfrm>
            <a:off x="290525" y="2806033"/>
            <a:ext cx="23802953" cy="2246769"/>
          </a:xfrm>
          <a:prstGeom prst="rect">
            <a:avLst/>
          </a:prstGeom>
        </p:spPr>
        <p:txBody>
          <a:bodyPr wrap="square">
            <a:spAutoFit/>
          </a:bodyPr>
          <a:lstStyle/>
          <a:p>
            <a:pPr marL="914400" indent="-914400" algn="l">
              <a:buFont typeface="+mj-lt"/>
              <a:buAutoNum type="arabicPeriod"/>
            </a:pPr>
            <a:r>
              <a:rPr lang="en-US" sz="2800" dirty="0"/>
              <a:t>Connect an ethernet cable to the touchscreen. You will need to configure your computer to be on the same subnet as the touchscreen. The touchscreen's default IP Address is 192.168.150.15.</a:t>
            </a:r>
          </a:p>
          <a:p>
            <a:pPr marL="914400" indent="-914400" algn="l">
              <a:buFont typeface="+mj-lt"/>
              <a:buAutoNum type="arabicPeriod"/>
            </a:pPr>
            <a:r>
              <a:rPr lang="en-US" sz="2800" dirty="0"/>
              <a:t>Download file from touchscreen</a:t>
            </a:r>
          </a:p>
          <a:p>
            <a:pPr marL="914400" indent="-914400" algn="l">
              <a:buFont typeface="+mj-lt"/>
              <a:buAutoNum type="arabicPeriod"/>
            </a:pPr>
            <a:endParaRPr lang="en-US" sz="2800" dirty="0"/>
          </a:p>
          <a:p>
            <a:pPr marL="914400" indent="-914400" algn="l">
              <a:buFont typeface="+mj-lt"/>
              <a:buAutoNum type="arabicPeriod"/>
            </a:pPr>
            <a:endParaRPr lang="en-US" sz="2800" dirty="0"/>
          </a:p>
        </p:txBody>
      </p:sp>
      <p:sp>
        <p:nvSpPr>
          <p:cNvPr id="4" name="Rectangle 1">
            <a:extLst>
              <a:ext uri="{FF2B5EF4-FFF2-40B4-BE49-F238E27FC236}">
                <a16:creationId xmlns:a16="http://schemas.microsoft.com/office/drawing/2014/main" id="{8552C69F-413A-4325-8BC2-13B778B88F03}"/>
              </a:ext>
            </a:extLst>
          </p:cNvPr>
          <p:cNvSpPr>
            <a:spLocks noChangeArrowheads="1"/>
          </p:cNvSpPr>
          <p:nvPr/>
        </p:nvSpPr>
        <p:spPr bwMode="auto">
          <a:xfrm>
            <a:off x="2204359" y="4166599"/>
            <a:ext cx="17438914"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algn="l" eaLnBrk="0" fontAlgn="base">
              <a:spcBef>
                <a:spcPct val="0"/>
              </a:spcBef>
              <a:spcAft>
                <a:spcPct val="0"/>
              </a:spcAft>
              <a:defRPr>
                <a:solidFill>
                  <a:schemeClr val="tx1"/>
                </a:solidFill>
                <a:latin typeface="Arial" panose="020B0604020202020204" pitchFamily="34" charset="0"/>
              </a:defRPr>
            </a:lvl1pPr>
            <a:lvl2pPr marL="457200" algn="l" eaLnBrk="0" fontAlgn="base">
              <a:spcBef>
                <a:spcPct val="0"/>
              </a:spcBef>
              <a:spcAft>
                <a:spcPct val="0"/>
              </a:spcAft>
              <a:defRPr>
                <a:solidFill>
                  <a:schemeClr val="tx1"/>
                </a:solidFill>
                <a:latin typeface="Arial" panose="020B0604020202020204" pitchFamily="34" charset="0"/>
              </a:defRPr>
            </a:lvl2pPr>
            <a:lvl3pPr marL="914400" algn="l" eaLnBrk="0" fontAlgn="base">
              <a:spcBef>
                <a:spcPct val="0"/>
              </a:spcBef>
              <a:spcAft>
                <a:spcPct val="0"/>
              </a:spcAft>
              <a:defRPr>
                <a:solidFill>
                  <a:schemeClr val="tx1"/>
                </a:solidFill>
                <a:latin typeface="Arial" panose="020B0604020202020204" pitchFamily="34" charset="0"/>
              </a:defRPr>
            </a:lvl3pPr>
            <a:lvl4pPr marL="1371600" algn="l" eaLnBrk="0" fontAlgn="base">
              <a:spcBef>
                <a:spcPct val="0"/>
              </a:spcBef>
              <a:spcAft>
                <a:spcPct val="0"/>
              </a:spcAft>
              <a:defRPr>
                <a:solidFill>
                  <a:schemeClr val="tx1"/>
                </a:solidFill>
                <a:latin typeface="Arial" panose="020B0604020202020204" pitchFamily="34" charset="0"/>
              </a:defRPr>
            </a:lvl4pPr>
            <a:lvl5pPr marL="1828800" algn="l" eaLnBrk="0" fontAlgn="base">
              <a:spcBef>
                <a:spcPct val="0"/>
              </a:spcBef>
              <a:spcAft>
                <a:spcPct val="0"/>
              </a:spcAft>
              <a:defRPr>
                <a:solidFill>
                  <a:schemeClr val="tx1"/>
                </a:solidFill>
                <a:latin typeface="Arial" panose="020B0604020202020204" pitchFamily="34" charset="0"/>
              </a:defRPr>
            </a:lvl5pPr>
            <a:lvl6pPr marL="2286000" algn="l" eaLnBrk="0" fontAlgn="base">
              <a:spcBef>
                <a:spcPct val="0"/>
              </a:spcBef>
              <a:spcAft>
                <a:spcPct val="0"/>
              </a:spcAft>
              <a:defRPr>
                <a:solidFill>
                  <a:schemeClr val="tx1"/>
                </a:solidFill>
                <a:latin typeface="Arial" panose="020B0604020202020204" pitchFamily="34" charset="0"/>
              </a:defRPr>
            </a:lvl6pPr>
            <a:lvl7pPr marL="2743200" algn="l" eaLnBrk="0" fontAlgn="base">
              <a:spcBef>
                <a:spcPct val="0"/>
              </a:spcBef>
              <a:spcAft>
                <a:spcPct val="0"/>
              </a:spcAft>
              <a:defRPr>
                <a:solidFill>
                  <a:schemeClr val="tx1"/>
                </a:solidFill>
                <a:latin typeface="Arial" panose="020B0604020202020204" pitchFamily="34" charset="0"/>
              </a:defRPr>
            </a:lvl7pPr>
            <a:lvl8pPr marL="3200400" algn="l" eaLnBrk="0" fontAlgn="base">
              <a:spcBef>
                <a:spcPct val="0"/>
              </a:spcBef>
              <a:spcAft>
                <a:spcPct val="0"/>
              </a:spcAft>
              <a:defRPr>
                <a:solidFill>
                  <a:schemeClr val="tx1"/>
                </a:solidFill>
                <a:latin typeface="Arial" panose="020B0604020202020204" pitchFamily="34" charset="0"/>
              </a:defRPr>
            </a:lvl8pPr>
            <a:lvl9pPr marL="3657600" algn="l" eaLnBrk="0" fontAlgn="base">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a:ln>
                  <a:noFill/>
                </a:ln>
                <a:solidFill>
                  <a:srgbClr val="FF1493"/>
                </a:solidFill>
                <a:effectLst/>
                <a:latin typeface="Consolas" panose="020B0609020204030204" pitchFamily="49" charset="0"/>
              </a:rPr>
              <a:t>scp</a:t>
            </a:r>
            <a:r>
              <a:rPr kumimoji="0" lang="en-US" altLang="en-US" sz="2800" b="0" i="0" u="none" strike="noStrike" cap="none" normalizeH="0" baseline="0" dirty="0">
                <a:ln>
                  <a:noFill/>
                </a:ln>
                <a:solidFill>
                  <a:srgbClr val="333333"/>
                </a:solidFill>
                <a:effectLst/>
                <a:latin typeface="Consolas" panose="020B0609020204030204" pitchFamily="49" charset="0"/>
              </a:rPr>
              <a:t> </a:t>
            </a:r>
            <a:r>
              <a:rPr kumimoji="0" lang="en-US" altLang="en-US" sz="2800" b="0" i="0" u="none" strike="noStrike" cap="none" normalizeH="0" baseline="0" dirty="0">
                <a:ln>
                  <a:noFill/>
                </a:ln>
                <a:solidFill>
                  <a:srgbClr val="000000"/>
                </a:solidFill>
                <a:effectLst/>
                <a:latin typeface="Consolas" panose="020B0609020204030204" pitchFamily="49" charset="0"/>
              </a:rPr>
              <a:t>root@192.168.150.15:/.config/AutonomouStuff/AutonomouStuff-</a:t>
            </a:r>
            <a:r>
              <a:rPr kumimoji="0" lang="en-US" altLang="en-US" sz="2800" b="0" i="0" u="none" strike="noStrike" cap="none" normalizeH="0" baseline="0" dirty="0" err="1">
                <a:ln>
                  <a:noFill/>
                </a:ln>
                <a:solidFill>
                  <a:srgbClr val="000000"/>
                </a:solidFill>
                <a:effectLst/>
                <a:latin typeface="Consolas" panose="020B0609020204030204" pitchFamily="49" charset="0"/>
              </a:rPr>
              <a:t>Dashboard.conf</a:t>
            </a:r>
            <a:r>
              <a:rPr kumimoji="0" lang="en-US" altLang="en-US" sz="2800" b="0" i="0" u="none" strike="noStrike" cap="none" normalizeH="0" baseline="0" dirty="0">
                <a:ln>
                  <a:noFill/>
                </a:ln>
                <a:solidFill>
                  <a:srgbClr val="000000"/>
                </a:solidFill>
                <a:effectLst/>
                <a:latin typeface="Consolas" panose="020B0609020204030204" pitchFamily="49" charset="0"/>
              </a:rPr>
              <a:t> </a:t>
            </a:r>
            <a:r>
              <a:rPr kumimoji="0" lang="en-US" altLang="en-US" sz="1000" b="0" i="0" u="none" strike="noStrike" cap="none" normalizeH="0" baseline="0" dirty="0">
                <a:ln>
                  <a:noFill/>
                </a:ln>
                <a:solidFill>
                  <a:srgbClr val="000000"/>
                </a:solidFill>
                <a:effectLst/>
                <a:latin typeface="Consolas" panose="020B0609020204030204" pitchFamily="49" charset="0"/>
              </a:rPr>
              <a:t>.</a:t>
            </a:r>
            <a:r>
              <a:rPr kumimoji="0" lang="en-US" altLang="en-US" sz="1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D4FB9CD5-E4E2-4A11-BBA5-3EE762BA2D1F}"/>
              </a:ext>
            </a:extLst>
          </p:cNvPr>
          <p:cNvSpPr/>
          <p:nvPr/>
        </p:nvSpPr>
        <p:spPr>
          <a:xfrm>
            <a:off x="290524" y="4757240"/>
            <a:ext cx="23802953" cy="523220"/>
          </a:xfrm>
          <a:prstGeom prst="rect">
            <a:avLst/>
          </a:prstGeom>
        </p:spPr>
        <p:txBody>
          <a:bodyPr wrap="square">
            <a:spAutoFit/>
          </a:bodyPr>
          <a:lstStyle/>
          <a:p>
            <a:pPr algn="l"/>
            <a:r>
              <a:rPr lang="en-US" sz="2800" dirty="0"/>
              <a:t>3.	Modify the file to add </a:t>
            </a:r>
            <a:r>
              <a:rPr lang="en-US" sz="2800" dirty="0" err="1"/>
              <a:t>channel#name</a:t>
            </a:r>
            <a:r>
              <a:rPr lang="en-US" sz="2800" dirty="0"/>
              <a:t> entries using your text editor of choice. </a:t>
            </a:r>
          </a:p>
        </p:txBody>
      </p:sp>
      <p:pic>
        <p:nvPicPr>
          <p:cNvPr id="5" name="Picture 4">
            <a:extLst>
              <a:ext uri="{FF2B5EF4-FFF2-40B4-BE49-F238E27FC236}">
                <a16:creationId xmlns:a16="http://schemas.microsoft.com/office/drawing/2014/main" id="{3E055B4F-DFDE-4ED8-8734-8F8EA5E26176}"/>
              </a:ext>
            </a:extLst>
          </p:cNvPr>
          <p:cNvPicPr>
            <a:picLocks noChangeAspect="1"/>
          </p:cNvPicPr>
          <p:nvPr/>
        </p:nvPicPr>
        <p:blipFill>
          <a:blip r:embed="rId2"/>
          <a:stretch>
            <a:fillRect/>
          </a:stretch>
        </p:blipFill>
        <p:spPr>
          <a:xfrm>
            <a:off x="2204359" y="5440214"/>
            <a:ext cx="5005939" cy="332455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Rectangle 7">
            <a:extLst>
              <a:ext uri="{FF2B5EF4-FFF2-40B4-BE49-F238E27FC236}">
                <a16:creationId xmlns:a16="http://schemas.microsoft.com/office/drawing/2014/main" id="{EAE968D8-32BB-47BF-8C55-A20E60CC2A84}"/>
              </a:ext>
            </a:extLst>
          </p:cNvPr>
          <p:cNvSpPr/>
          <p:nvPr/>
        </p:nvSpPr>
        <p:spPr>
          <a:xfrm>
            <a:off x="290525" y="8920306"/>
            <a:ext cx="23802953" cy="523220"/>
          </a:xfrm>
          <a:prstGeom prst="rect">
            <a:avLst/>
          </a:prstGeom>
        </p:spPr>
        <p:txBody>
          <a:bodyPr wrap="square">
            <a:spAutoFit/>
          </a:bodyPr>
          <a:lstStyle/>
          <a:p>
            <a:pPr algn="l"/>
            <a:r>
              <a:rPr lang="en-US" sz="2800" dirty="0"/>
              <a:t>4.	Copy the </a:t>
            </a:r>
            <a:r>
              <a:rPr lang="en-US" sz="2800" dirty="0" err="1"/>
              <a:t>conf</a:t>
            </a:r>
            <a:r>
              <a:rPr lang="en-US" sz="2800" dirty="0"/>
              <a:t> file back to the Touchscreen. </a:t>
            </a:r>
          </a:p>
        </p:txBody>
      </p:sp>
      <p:sp>
        <p:nvSpPr>
          <p:cNvPr id="10" name="Rectangle 2">
            <a:extLst>
              <a:ext uri="{FF2B5EF4-FFF2-40B4-BE49-F238E27FC236}">
                <a16:creationId xmlns:a16="http://schemas.microsoft.com/office/drawing/2014/main" id="{91C37B51-1155-4B10-A7AD-79863F818463}"/>
              </a:ext>
            </a:extLst>
          </p:cNvPr>
          <p:cNvSpPr>
            <a:spLocks noChangeArrowheads="1"/>
          </p:cNvSpPr>
          <p:nvPr/>
        </p:nvSpPr>
        <p:spPr bwMode="auto">
          <a:xfrm>
            <a:off x="2204359" y="9463139"/>
            <a:ext cx="2119650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algn="l" eaLnBrk="0" fontAlgn="base">
              <a:spcBef>
                <a:spcPct val="0"/>
              </a:spcBef>
              <a:spcAft>
                <a:spcPct val="0"/>
              </a:spcAft>
              <a:defRPr>
                <a:solidFill>
                  <a:schemeClr val="tx1"/>
                </a:solidFill>
                <a:latin typeface="Arial" panose="020B0604020202020204" pitchFamily="34" charset="0"/>
              </a:defRPr>
            </a:lvl1pPr>
            <a:lvl2pPr marL="457200" algn="l" eaLnBrk="0" fontAlgn="base">
              <a:spcBef>
                <a:spcPct val="0"/>
              </a:spcBef>
              <a:spcAft>
                <a:spcPct val="0"/>
              </a:spcAft>
              <a:defRPr>
                <a:solidFill>
                  <a:schemeClr val="tx1"/>
                </a:solidFill>
                <a:latin typeface="Arial" panose="020B0604020202020204" pitchFamily="34" charset="0"/>
              </a:defRPr>
            </a:lvl2pPr>
            <a:lvl3pPr marL="914400" algn="l" eaLnBrk="0" fontAlgn="base">
              <a:spcBef>
                <a:spcPct val="0"/>
              </a:spcBef>
              <a:spcAft>
                <a:spcPct val="0"/>
              </a:spcAft>
              <a:defRPr>
                <a:solidFill>
                  <a:schemeClr val="tx1"/>
                </a:solidFill>
                <a:latin typeface="Arial" panose="020B0604020202020204" pitchFamily="34" charset="0"/>
              </a:defRPr>
            </a:lvl3pPr>
            <a:lvl4pPr marL="1371600" algn="l" eaLnBrk="0" fontAlgn="base">
              <a:spcBef>
                <a:spcPct val="0"/>
              </a:spcBef>
              <a:spcAft>
                <a:spcPct val="0"/>
              </a:spcAft>
              <a:defRPr>
                <a:solidFill>
                  <a:schemeClr val="tx1"/>
                </a:solidFill>
                <a:latin typeface="Arial" panose="020B0604020202020204" pitchFamily="34" charset="0"/>
              </a:defRPr>
            </a:lvl4pPr>
            <a:lvl5pPr marL="1828800" algn="l" eaLnBrk="0" fontAlgn="base">
              <a:spcBef>
                <a:spcPct val="0"/>
              </a:spcBef>
              <a:spcAft>
                <a:spcPct val="0"/>
              </a:spcAft>
              <a:defRPr>
                <a:solidFill>
                  <a:schemeClr val="tx1"/>
                </a:solidFill>
                <a:latin typeface="Arial" panose="020B0604020202020204" pitchFamily="34" charset="0"/>
              </a:defRPr>
            </a:lvl5pPr>
            <a:lvl6pPr marL="2286000" algn="l" eaLnBrk="0" fontAlgn="base">
              <a:spcBef>
                <a:spcPct val="0"/>
              </a:spcBef>
              <a:spcAft>
                <a:spcPct val="0"/>
              </a:spcAft>
              <a:defRPr>
                <a:solidFill>
                  <a:schemeClr val="tx1"/>
                </a:solidFill>
                <a:latin typeface="Arial" panose="020B0604020202020204" pitchFamily="34" charset="0"/>
              </a:defRPr>
            </a:lvl6pPr>
            <a:lvl7pPr marL="2743200" algn="l" eaLnBrk="0" fontAlgn="base">
              <a:spcBef>
                <a:spcPct val="0"/>
              </a:spcBef>
              <a:spcAft>
                <a:spcPct val="0"/>
              </a:spcAft>
              <a:defRPr>
                <a:solidFill>
                  <a:schemeClr val="tx1"/>
                </a:solidFill>
                <a:latin typeface="Arial" panose="020B0604020202020204" pitchFamily="34" charset="0"/>
              </a:defRPr>
            </a:lvl7pPr>
            <a:lvl8pPr marL="3200400" algn="l" eaLnBrk="0" fontAlgn="base">
              <a:spcBef>
                <a:spcPct val="0"/>
              </a:spcBef>
              <a:spcAft>
                <a:spcPct val="0"/>
              </a:spcAft>
              <a:defRPr>
                <a:solidFill>
                  <a:schemeClr val="tx1"/>
                </a:solidFill>
                <a:latin typeface="Arial" panose="020B0604020202020204" pitchFamily="34" charset="0"/>
              </a:defRPr>
            </a:lvl8pPr>
            <a:lvl9pPr marL="3657600" algn="l" eaLnBrk="0" fontAlgn="base">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a:ln>
                  <a:noFill/>
                </a:ln>
                <a:solidFill>
                  <a:srgbClr val="FF1493"/>
                </a:solidFill>
                <a:effectLst/>
                <a:latin typeface="Consolas" panose="020B0609020204030204" pitchFamily="49" charset="0"/>
              </a:rPr>
              <a:t>scp</a:t>
            </a:r>
            <a:r>
              <a:rPr kumimoji="0" lang="en-US" altLang="en-US" sz="2800" b="0" i="0" u="none" strike="noStrike" cap="none" normalizeH="0" baseline="0" dirty="0">
                <a:ln>
                  <a:noFill/>
                </a:ln>
                <a:solidFill>
                  <a:srgbClr val="333333"/>
                </a:solidFill>
                <a:effectLst/>
                <a:latin typeface="Consolas" panose="020B0609020204030204" pitchFamily="49" charset="0"/>
              </a:rPr>
              <a:t> </a:t>
            </a:r>
            <a:r>
              <a:rPr kumimoji="0" lang="en-US" altLang="en-US" sz="2800" b="0" i="0" u="none" strike="noStrike" cap="none" normalizeH="0" baseline="0" dirty="0">
                <a:ln>
                  <a:noFill/>
                </a:ln>
                <a:solidFill>
                  <a:srgbClr val="000000"/>
                </a:solidFill>
                <a:effectLst/>
                <a:latin typeface="Consolas" panose="020B0609020204030204" pitchFamily="49" charset="0"/>
              </a:rPr>
              <a:t>AutonomouStuff-</a:t>
            </a:r>
            <a:r>
              <a:rPr kumimoji="0" lang="en-US" altLang="en-US" sz="2800" b="0" i="0" u="none" strike="noStrike" cap="none" normalizeH="0" baseline="0" dirty="0" err="1">
                <a:ln>
                  <a:noFill/>
                </a:ln>
                <a:solidFill>
                  <a:srgbClr val="000000"/>
                </a:solidFill>
                <a:effectLst/>
                <a:latin typeface="Consolas" panose="020B0609020204030204" pitchFamily="49" charset="0"/>
              </a:rPr>
              <a:t>Dashboard.conf</a:t>
            </a:r>
            <a:r>
              <a:rPr kumimoji="0" lang="en-US" altLang="en-US" sz="2800" b="0" i="0" u="none" strike="noStrike" cap="none" normalizeH="0" baseline="0" dirty="0">
                <a:ln>
                  <a:noFill/>
                </a:ln>
                <a:solidFill>
                  <a:srgbClr val="000000"/>
                </a:solidFill>
                <a:effectLst/>
                <a:latin typeface="Consolas" panose="020B0609020204030204" pitchFamily="49" charset="0"/>
              </a:rPr>
              <a:t> root@192.168.150.15:/.config/AutonomouStuff/AutonomouStuff-</a:t>
            </a:r>
            <a:r>
              <a:rPr kumimoji="0" lang="en-US" altLang="en-US" sz="2800" b="0" i="0" u="none" strike="noStrike" cap="none" normalizeH="0" baseline="0" dirty="0" err="1">
                <a:ln>
                  <a:noFill/>
                </a:ln>
                <a:solidFill>
                  <a:srgbClr val="000000"/>
                </a:solidFill>
                <a:effectLst/>
                <a:latin typeface="Consolas" panose="020B0609020204030204" pitchFamily="49" charset="0"/>
              </a:rPr>
              <a:t>Dashboard.conf</a:t>
            </a:r>
            <a:r>
              <a:rPr kumimoji="0" lang="en-US" altLang="en-US" sz="2800" b="0" i="0" u="none" strike="noStrike" cap="none" normalizeH="0" baseline="0" dirty="0">
                <a:ln>
                  <a:noFill/>
                </a:ln>
                <a:solidFill>
                  <a:schemeClr val="tx1"/>
                </a:solidFill>
                <a:effectLst/>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12" name="Rectangle 11">
            <a:extLst>
              <a:ext uri="{FF2B5EF4-FFF2-40B4-BE49-F238E27FC236}">
                <a16:creationId xmlns:a16="http://schemas.microsoft.com/office/drawing/2014/main" id="{B2CBF10E-1BA0-41FC-9AB9-FC106722AE3B}"/>
              </a:ext>
            </a:extLst>
          </p:cNvPr>
          <p:cNvSpPr/>
          <p:nvPr/>
        </p:nvSpPr>
        <p:spPr>
          <a:xfrm>
            <a:off x="290523" y="10027520"/>
            <a:ext cx="23802953" cy="523220"/>
          </a:xfrm>
          <a:prstGeom prst="rect">
            <a:avLst/>
          </a:prstGeom>
        </p:spPr>
        <p:txBody>
          <a:bodyPr wrap="square">
            <a:spAutoFit/>
          </a:bodyPr>
          <a:lstStyle/>
          <a:p>
            <a:pPr algn="l"/>
            <a:r>
              <a:rPr lang="en-US" sz="2800" dirty="0"/>
              <a:t>5.	Log into device and reboot</a:t>
            </a:r>
          </a:p>
        </p:txBody>
      </p:sp>
      <p:graphicFrame>
        <p:nvGraphicFramePr>
          <p:cNvPr id="14" name="Table 13">
            <a:extLst>
              <a:ext uri="{FF2B5EF4-FFF2-40B4-BE49-F238E27FC236}">
                <a16:creationId xmlns:a16="http://schemas.microsoft.com/office/drawing/2014/main" id="{F50F3514-5A2E-4F83-8C82-F029D5D73FB7}"/>
              </a:ext>
            </a:extLst>
          </p:cNvPr>
          <p:cNvGraphicFramePr>
            <a:graphicFrameLocks noGrp="1"/>
          </p:cNvGraphicFramePr>
          <p:nvPr>
            <p:extLst>
              <p:ext uri="{D42A27DB-BD31-4B8C-83A1-F6EECF244321}">
                <p14:modId xmlns:p14="http://schemas.microsoft.com/office/powerpoint/2010/main" val="1407765199"/>
              </p:ext>
            </p:extLst>
          </p:nvPr>
        </p:nvGraphicFramePr>
        <p:xfrm>
          <a:off x="2204359" y="10684234"/>
          <a:ext cx="11193780" cy="853440"/>
        </p:xfrm>
        <a:graphic>
          <a:graphicData uri="http://schemas.openxmlformats.org/drawingml/2006/table">
            <a:tbl>
              <a:tblPr/>
              <a:tblGrid>
                <a:gridCol w="11193780">
                  <a:extLst>
                    <a:ext uri="{9D8B030D-6E8A-4147-A177-3AD203B41FA5}">
                      <a16:colId xmlns:a16="http://schemas.microsoft.com/office/drawing/2014/main" val="3566688596"/>
                    </a:ext>
                  </a:extLst>
                </a:gridCol>
              </a:tblGrid>
              <a:tr h="0">
                <a:tc>
                  <a:txBody>
                    <a:bodyPr/>
                    <a:lstStyle/>
                    <a:p>
                      <a:pPr algn="l" fontAlgn="base"/>
                      <a:r>
                        <a:rPr lang="en-US" sz="2800" b="0" i="0" dirty="0" err="1">
                          <a:effectLst/>
                          <a:latin typeface="Consolas" panose="020B0609020204030204" pitchFamily="49" charset="0"/>
                        </a:rPr>
                        <a:t>ssh</a:t>
                      </a:r>
                      <a:r>
                        <a:rPr lang="en-US" sz="2800" b="0" i="0" dirty="0">
                          <a:effectLst/>
                          <a:latin typeface="Consolas" panose="020B0609020204030204" pitchFamily="49" charset="0"/>
                        </a:rPr>
                        <a:t> root@192.168.150.15</a:t>
                      </a:r>
                    </a:p>
                    <a:p>
                      <a:pPr algn="l" fontAlgn="base"/>
                      <a:r>
                        <a:rPr lang="en-US" sz="2800" b="0" i="0" dirty="0">
                          <a:effectLst/>
                          <a:latin typeface="Consolas" panose="020B0609020204030204" pitchFamily="49" charset="0"/>
                        </a:rPr>
                        <a:t>reboot</a:t>
                      </a:r>
                    </a:p>
                  </a:txBody>
                  <a:tcPr marL="114300" marR="0" marT="0" marB="0" anchor="ctr">
                    <a:lnL>
                      <a:noFill/>
                    </a:lnL>
                    <a:lnR>
                      <a:noFill/>
                    </a:lnR>
                    <a:lnT>
                      <a:noFill/>
                    </a:lnT>
                    <a:lnB>
                      <a:noFill/>
                    </a:lnB>
                  </a:tcPr>
                </a:tc>
                <a:extLst>
                  <a:ext uri="{0D108BD9-81ED-4DB2-BD59-A6C34878D82A}">
                    <a16:rowId xmlns:a16="http://schemas.microsoft.com/office/drawing/2014/main" val="517367041"/>
                  </a:ext>
                </a:extLst>
              </a:tr>
            </a:tbl>
          </a:graphicData>
        </a:graphic>
      </p:graphicFrame>
      <p:sp>
        <p:nvSpPr>
          <p:cNvPr id="13" name="Shape 276">
            <a:extLst>
              <a:ext uri="{FF2B5EF4-FFF2-40B4-BE49-F238E27FC236}">
                <a16:creationId xmlns:a16="http://schemas.microsoft.com/office/drawing/2014/main" id="{1A062132-2C04-4FAD-B702-DBF9B367EF9E}"/>
              </a:ext>
            </a:extLst>
          </p:cNvPr>
          <p:cNvSpPr txBox="1">
            <a:spLocks/>
          </p:cNvSpPr>
          <p:nvPr/>
        </p:nvSpPr>
        <p:spPr>
          <a:xfrm>
            <a:off x="8313635" y="1606725"/>
            <a:ext cx="7699249" cy="8475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t>Programming</a:t>
            </a:r>
          </a:p>
        </p:txBody>
      </p:sp>
    </p:spTree>
    <p:extLst>
      <p:ext uri="{BB962C8B-B14F-4D97-AF65-F5344CB8AC3E}">
        <p14:creationId xmlns:p14="http://schemas.microsoft.com/office/powerpoint/2010/main" val="43313397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p:cNvSpPr txBox="1">
            <a:spLocks/>
          </p:cNvSpPr>
          <p:nvPr/>
        </p:nvSpPr>
        <p:spPr>
          <a:xfrm>
            <a:off x="0" y="0"/>
            <a:ext cx="24383999" cy="1807606"/>
          </a:xfrm>
          <a:prstGeom prst="rect">
            <a:avLst/>
          </a:prstGeom>
          <a:noFill/>
          <a:ln w="12700">
            <a:miter lim="400000"/>
          </a:ln>
          <a:extLst>
            <a:ext uri="{C572A759-6A51-4108-AA02-DFA0A04FC94B}">
              <ma14:wrappingTextBoxFlag xmlns:ma14="http://schemas.microsoft.com/office/mac/drawingml/2011/main" xmlns=""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PACMOD</a:t>
            </a:r>
          </a:p>
        </p:txBody>
      </p:sp>
      <p:pic>
        <p:nvPicPr>
          <p:cNvPr id="7" name="Picture 6">
            <a:extLst>
              <a:ext uri="{FF2B5EF4-FFF2-40B4-BE49-F238E27FC236}">
                <a16:creationId xmlns:a16="http://schemas.microsoft.com/office/drawing/2014/main" id="{249B00C7-1CDD-4B60-AC01-7E089B3487B0}"/>
              </a:ext>
            </a:extLst>
          </p:cNvPr>
          <p:cNvPicPr>
            <a:picLocks noChangeAspect="1"/>
          </p:cNvPicPr>
          <p:nvPr/>
        </p:nvPicPr>
        <p:blipFill>
          <a:blip r:embed="rId3"/>
          <a:stretch>
            <a:fillRect/>
          </a:stretch>
        </p:blipFill>
        <p:spPr>
          <a:xfrm>
            <a:off x="4247741" y="1593458"/>
            <a:ext cx="15888518" cy="10217490"/>
          </a:xfrm>
          <a:prstGeom prst="rect">
            <a:avLst/>
          </a:prstGeom>
        </p:spPr>
      </p:pic>
    </p:spTree>
    <p:extLst>
      <p:ext uri="{BB962C8B-B14F-4D97-AF65-F5344CB8AC3E}">
        <p14:creationId xmlns:p14="http://schemas.microsoft.com/office/powerpoint/2010/main" val="340697136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a:extLst>
              <a:ext uri="{FF2B5EF4-FFF2-40B4-BE49-F238E27FC236}">
                <a16:creationId xmlns:a16="http://schemas.microsoft.com/office/drawing/2014/main" id="{7F9D6E24-9216-4FA6-9C3A-A2DA2540C2AA}"/>
              </a:ext>
            </a:extLst>
          </p:cNvPr>
          <p:cNvSpPr txBox="1">
            <a:spLocks/>
          </p:cNvSpPr>
          <p:nvPr/>
        </p:nvSpPr>
        <p:spPr>
          <a:xfrm>
            <a:off x="0" y="0"/>
            <a:ext cx="24383999" cy="1807606"/>
          </a:xfrm>
          <a:prstGeom prst="rect">
            <a:avLst/>
          </a:prstGeom>
          <a:noFill/>
          <a:ln w="12700">
            <a:miter lim="400000"/>
          </a:ln>
          <a:extLst>
            <a:ext uri="{C572A759-6A51-4108-AA02-DFA0A04FC94B}">
              <ma14:wrappingTextBoxFlag xmlns:ma14="http://schemas.microsoft.com/office/mac/drawingml/2011/main" xmlns=""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PACMOD Override </a:t>
            </a:r>
          </a:p>
        </p:txBody>
      </p:sp>
      <p:pic>
        <p:nvPicPr>
          <p:cNvPr id="4" name="Picture 3">
            <a:extLst>
              <a:ext uri="{FF2B5EF4-FFF2-40B4-BE49-F238E27FC236}">
                <a16:creationId xmlns:a16="http://schemas.microsoft.com/office/drawing/2014/main" id="{67CA06B5-6B63-40A8-9EFC-886DE76DE31E}"/>
              </a:ext>
            </a:extLst>
          </p:cNvPr>
          <p:cNvPicPr>
            <a:picLocks noChangeAspect="1"/>
          </p:cNvPicPr>
          <p:nvPr/>
        </p:nvPicPr>
        <p:blipFill>
          <a:blip r:embed="rId3"/>
          <a:stretch>
            <a:fillRect/>
          </a:stretch>
        </p:blipFill>
        <p:spPr>
          <a:xfrm>
            <a:off x="8013508" y="6226462"/>
            <a:ext cx="8161037" cy="51711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Rectangle 5">
            <a:extLst>
              <a:ext uri="{FF2B5EF4-FFF2-40B4-BE49-F238E27FC236}">
                <a16:creationId xmlns:a16="http://schemas.microsoft.com/office/drawing/2014/main" id="{AC060294-B12B-48B8-B8BC-0B56A60C6989}"/>
              </a:ext>
            </a:extLst>
          </p:cNvPr>
          <p:cNvSpPr/>
          <p:nvPr/>
        </p:nvSpPr>
        <p:spPr>
          <a:xfrm>
            <a:off x="7845662" y="5177881"/>
            <a:ext cx="8692677" cy="830997"/>
          </a:xfrm>
          <a:prstGeom prst="rect">
            <a:avLst/>
          </a:prstGeom>
        </p:spPr>
        <p:txBody>
          <a:bodyPr wrap="square">
            <a:spAutoFit/>
          </a:bodyPr>
          <a:lstStyle/>
          <a:p>
            <a:r>
              <a:rPr lang="en-US" sz="4800" dirty="0"/>
              <a:t>Brake/Throttle</a:t>
            </a:r>
          </a:p>
        </p:txBody>
      </p:sp>
      <p:sp>
        <p:nvSpPr>
          <p:cNvPr id="7" name="Rectangle 6">
            <a:extLst>
              <a:ext uri="{FF2B5EF4-FFF2-40B4-BE49-F238E27FC236}">
                <a16:creationId xmlns:a16="http://schemas.microsoft.com/office/drawing/2014/main" id="{273D2462-526B-4DDE-97D3-D83F7843B2BD}"/>
              </a:ext>
            </a:extLst>
          </p:cNvPr>
          <p:cNvSpPr/>
          <p:nvPr/>
        </p:nvSpPr>
        <p:spPr>
          <a:xfrm>
            <a:off x="15971166" y="1807606"/>
            <a:ext cx="8692677" cy="2308324"/>
          </a:xfrm>
          <a:prstGeom prst="rect">
            <a:avLst/>
          </a:prstGeom>
        </p:spPr>
        <p:txBody>
          <a:bodyPr wrap="square">
            <a:spAutoFit/>
          </a:bodyPr>
          <a:lstStyle/>
          <a:p>
            <a:r>
              <a:rPr lang="en-US" sz="4800" dirty="0"/>
              <a:t>E Stop </a:t>
            </a:r>
          </a:p>
          <a:p>
            <a:r>
              <a:rPr lang="en-US" sz="4800" dirty="0"/>
              <a:t>(Only removes power to PACMOD and Steering Motor)</a:t>
            </a:r>
          </a:p>
        </p:txBody>
      </p:sp>
      <p:pic>
        <p:nvPicPr>
          <p:cNvPr id="8" name="Picture 7">
            <a:extLst>
              <a:ext uri="{FF2B5EF4-FFF2-40B4-BE49-F238E27FC236}">
                <a16:creationId xmlns:a16="http://schemas.microsoft.com/office/drawing/2014/main" id="{9D2BB76F-621C-414B-A47D-3C14AA88E028}"/>
              </a:ext>
            </a:extLst>
          </p:cNvPr>
          <p:cNvPicPr>
            <a:picLocks noChangeAspect="1"/>
          </p:cNvPicPr>
          <p:nvPr/>
        </p:nvPicPr>
        <p:blipFill>
          <a:blip r:embed="rId4"/>
          <a:stretch>
            <a:fillRect/>
          </a:stretch>
        </p:blipFill>
        <p:spPr>
          <a:xfrm>
            <a:off x="16897580" y="4508297"/>
            <a:ext cx="6839850" cy="51711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 name="Picture 1">
            <a:extLst>
              <a:ext uri="{FF2B5EF4-FFF2-40B4-BE49-F238E27FC236}">
                <a16:creationId xmlns:a16="http://schemas.microsoft.com/office/drawing/2014/main" id="{C994F577-5BED-4729-AA8E-F6D0CE38E98F}"/>
              </a:ext>
            </a:extLst>
          </p:cNvPr>
          <p:cNvPicPr>
            <a:picLocks noChangeAspect="1"/>
          </p:cNvPicPr>
          <p:nvPr/>
        </p:nvPicPr>
        <p:blipFill>
          <a:blip r:embed="rId5"/>
          <a:stretch>
            <a:fillRect/>
          </a:stretch>
        </p:blipFill>
        <p:spPr>
          <a:xfrm>
            <a:off x="940551" y="4508297"/>
            <a:ext cx="6378023" cy="54559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Rectangle 8">
            <a:extLst>
              <a:ext uri="{FF2B5EF4-FFF2-40B4-BE49-F238E27FC236}">
                <a16:creationId xmlns:a16="http://schemas.microsoft.com/office/drawing/2014/main" id="{C35B2C0C-4543-49F2-9185-D0D81468AD01}"/>
              </a:ext>
            </a:extLst>
          </p:cNvPr>
          <p:cNvSpPr/>
          <p:nvPr/>
        </p:nvSpPr>
        <p:spPr>
          <a:xfrm>
            <a:off x="0" y="3457044"/>
            <a:ext cx="8692677" cy="830997"/>
          </a:xfrm>
          <a:prstGeom prst="rect">
            <a:avLst/>
          </a:prstGeom>
        </p:spPr>
        <p:txBody>
          <a:bodyPr wrap="square">
            <a:spAutoFit/>
          </a:bodyPr>
          <a:lstStyle/>
          <a:p>
            <a:r>
              <a:rPr lang="en-US" sz="4800" dirty="0"/>
              <a:t>Steering</a:t>
            </a:r>
          </a:p>
        </p:txBody>
      </p:sp>
    </p:spTree>
    <p:extLst>
      <p:ext uri="{BB962C8B-B14F-4D97-AF65-F5344CB8AC3E}">
        <p14:creationId xmlns:p14="http://schemas.microsoft.com/office/powerpoint/2010/main" val="334262837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hape 276">
            <a:extLst>
              <a:ext uri="{FF2B5EF4-FFF2-40B4-BE49-F238E27FC236}">
                <a16:creationId xmlns:a16="http://schemas.microsoft.com/office/drawing/2014/main" id="{91AA8977-C736-44AA-9E49-7AAABA918B35}"/>
              </a:ext>
            </a:extLst>
          </p:cNvPr>
          <p:cNvSpPr txBox="1">
            <a:spLocks/>
          </p:cNvSpPr>
          <p:nvPr/>
        </p:nvSpPr>
        <p:spPr>
          <a:xfrm>
            <a:off x="0" y="0"/>
            <a:ext cx="24383999" cy="1807606"/>
          </a:xfrm>
          <a:prstGeom prst="rect">
            <a:avLst/>
          </a:prstGeom>
          <a:noFill/>
          <a:ln w="12700">
            <a:miter lim="400000"/>
          </a:ln>
          <a:extLst>
            <a:ext uri="{C572A759-6A51-4108-AA02-DFA0A04FC94B}">
              <ma14:wrappingTextBoxFlag xmlns:ma14="http://schemas.microsoft.com/office/mac/drawingml/2011/main" xmlns=""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PACMOD Firmware Update</a:t>
            </a:r>
          </a:p>
        </p:txBody>
      </p:sp>
      <p:sp>
        <p:nvSpPr>
          <p:cNvPr id="3" name="Rectangle 2">
            <a:extLst>
              <a:ext uri="{FF2B5EF4-FFF2-40B4-BE49-F238E27FC236}">
                <a16:creationId xmlns:a16="http://schemas.microsoft.com/office/drawing/2014/main" id="{1B214CEF-7D4F-4C01-82DC-5B9E1A568514}"/>
              </a:ext>
            </a:extLst>
          </p:cNvPr>
          <p:cNvSpPr/>
          <p:nvPr/>
        </p:nvSpPr>
        <p:spPr>
          <a:xfrm>
            <a:off x="3331028" y="1954563"/>
            <a:ext cx="21052971" cy="1384995"/>
          </a:xfrm>
          <a:prstGeom prst="rect">
            <a:avLst/>
          </a:prstGeom>
        </p:spPr>
        <p:txBody>
          <a:bodyPr wrap="square">
            <a:spAutoFit/>
          </a:bodyPr>
          <a:lstStyle/>
          <a:p>
            <a:pPr marL="514350" indent="-514350" algn="l">
              <a:buFont typeface="+mj-lt"/>
              <a:buAutoNum type="arabicPeriod"/>
            </a:pPr>
            <a:r>
              <a:rPr lang="en-US" sz="2800" dirty="0"/>
              <a:t>In the glovebox with the touchscreen locate the USB 2.0 B port.</a:t>
            </a:r>
          </a:p>
          <a:p>
            <a:pPr marL="514350" indent="-514350" algn="l">
              <a:buFont typeface="+mj-lt"/>
              <a:buAutoNum type="arabicPeriod"/>
            </a:pPr>
            <a:r>
              <a:rPr lang="en-US" sz="2800" dirty="0"/>
              <a:t>The </a:t>
            </a:r>
            <a:r>
              <a:rPr lang="en-US" sz="2800" dirty="0" err="1"/>
              <a:t>PACMod</a:t>
            </a:r>
            <a:r>
              <a:rPr lang="en-US" sz="2800" dirty="0"/>
              <a:t> will show up as a removable drive entitled “MBED.” Replace the “.bin” with the most current one.</a:t>
            </a:r>
          </a:p>
          <a:p>
            <a:pPr marL="514350" indent="-514350" algn="l">
              <a:buFont typeface="+mj-lt"/>
              <a:buAutoNum type="arabicPeriod"/>
            </a:pPr>
            <a:r>
              <a:rPr lang="en-US" sz="2800" dirty="0"/>
              <a:t>Reset the </a:t>
            </a:r>
            <a:r>
              <a:rPr lang="en-US" sz="2800" dirty="0" err="1"/>
              <a:t>PACMod</a:t>
            </a:r>
            <a:r>
              <a:rPr lang="en-US" sz="2800" dirty="0"/>
              <a:t> by power cycling it. </a:t>
            </a:r>
          </a:p>
        </p:txBody>
      </p:sp>
      <p:pic>
        <p:nvPicPr>
          <p:cNvPr id="6" name="Picture 5">
            <a:extLst>
              <a:ext uri="{FF2B5EF4-FFF2-40B4-BE49-F238E27FC236}">
                <a16:creationId xmlns:a16="http://schemas.microsoft.com/office/drawing/2014/main" id="{6A51AE9C-4D97-432B-8512-221058BDDD89}"/>
              </a:ext>
            </a:extLst>
          </p:cNvPr>
          <p:cNvPicPr>
            <a:picLocks noChangeAspect="1"/>
          </p:cNvPicPr>
          <p:nvPr/>
        </p:nvPicPr>
        <p:blipFill>
          <a:blip r:embed="rId2"/>
          <a:stretch>
            <a:fillRect/>
          </a:stretch>
        </p:blipFill>
        <p:spPr>
          <a:xfrm>
            <a:off x="5031120" y="3600073"/>
            <a:ext cx="14321757" cy="81613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a:extLst>
              <a:ext uri="{FF2B5EF4-FFF2-40B4-BE49-F238E27FC236}">
                <a16:creationId xmlns:a16="http://schemas.microsoft.com/office/drawing/2014/main" id="{B227A382-3674-4445-85A0-FA1EB2C20FCD}"/>
              </a:ext>
            </a:extLst>
          </p:cNvPr>
          <p:cNvSpPr/>
          <p:nvPr/>
        </p:nvSpPr>
        <p:spPr>
          <a:xfrm>
            <a:off x="-1146085" y="12613644"/>
            <a:ext cx="17368157" cy="400110"/>
          </a:xfrm>
          <a:prstGeom prst="rect">
            <a:avLst/>
          </a:prstGeom>
        </p:spPr>
        <p:txBody>
          <a:bodyPr wrap="square">
            <a:spAutoFit/>
          </a:bodyPr>
          <a:lstStyle/>
          <a:p>
            <a:r>
              <a:rPr lang="en-US" sz="2000" dirty="0">
                <a:solidFill>
                  <a:schemeClr val="bg1"/>
                </a:solidFill>
              </a:rPr>
              <a:t>More Info found here: https://autonomoustuff.atlassian.net/wiki/spaces/RW/pages/17515801/PACMod+Firmware+Update+Procedure</a:t>
            </a:r>
          </a:p>
        </p:txBody>
      </p:sp>
    </p:spTree>
    <p:extLst>
      <p:ext uri="{BB962C8B-B14F-4D97-AF65-F5344CB8AC3E}">
        <p14:creationId xmlns:p14="http://schemas.microsoft.com/office/powerpoint/2010/main" val="130836317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175" y="3008306"/>
            <a:ext cx="24380826" cy="9135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29" tIns="71429" rIns="71429" bIns="71429" numCol="1" spcCol="38100" rtlCol="0" anchor="ctr">
            <a:spAutoFit/>
          </a:bodyPr>
          <a:lstStyle/>
          <a:p>
            <a:pPr defTabSz="821450"/>
            <a:r>
              <a:rPr lang="en-US" dirty="0">
                <a:latin typeface="Noto Sans" panose="020B0502040504020204" pitchFamily="34" charset="0"/>
                <a:ea typeface="Noto Sans" panose="020B0502040504020204" pitchFamily="34" charset="0"/>
                <a:cs typeface="Noto Sans" panose="020B0502040504020204" pitchFamily="34" charset="0"/>
              </a:rPr>
              <a:t>24V ESR 2.5 firmware description</a:t>
            </a:r>
          </a:p>
        </p:txBody>
      </p:sp>
      <p:sp>
        <p:nvSpPr>
          <p:cNvPr id="7" name="TextBox 6"/>
          <p:cNvSpPr txBox="1"/>
          <p:nvPr/>
        </p:nvSpPr>
        <p:spPr>
          <a:xfrm>
            <a:off x="874749" y="5780013"/>
            <a:ext cx="11315665" cy="66894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55" tIns="142855" rIns="142855" bIns="142855" numCol="1" spcCol="38100" rtlCol="0" anchor="ctr">
            <a:spAutoFit/>
          </a:bodyPr>
          <a:lstStyle/>
          <a:p>
            <a:pPr marL="68573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Data output (similar to 12V)</a:t>
            </a:r>
          </a:p>
          <a:p>
            <a:pPr marL="1600040" lvl="1"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CAN bus: </a:t>
            </a:r>
          </a:p>
          <a:p>
            <a:pPr marL="2514349" lvl="2"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Radar tracker grouping data (merging and filtering) over CAN bus</a:t>
            </a:r>
          </a:p>
          <a:p>
            <a:pPr marL="1600040" lvl="1"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TCP over USB/Ethernet</a:t>
            </a:r>
          </a:p>
          <a:p>
            <a:pPr marL="2514349" lvl="2"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Untracked, individual detection data </a:t>
            </a:r>
          </a:p>
          <a:p>
            <a:pPr marL="1600040" lvl="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-10dBm detection threshold</a:t>
            </a:r>
          </a:p>
          <a:p>
            <a:pPr marL="1600040" lvl="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Data less noisy than 12V unit</a:t>
            </a:r>
          </a:p>
          <a:p>
            <a:pPr marL="1600040" lvl="1" indent="-685731">
              <a:buFont typeface="Arial" panose="020B0604020202020204" pitchFamily="34" charset="0"/>
              <a:buChar char="•"/>
            </a:pPr>
            <a:endParaRPr lang="en-US" sz="4800" dirty="0"/>
          </a:p>
          <a:p>
            <a:pPr marL="685731" indent="-685731">
              <a:buFont typeface="Arial" panose="020B0604020202020204" pitchFamily="34" charset="0"/>
              <a:buChar char="•"/>
            </a:pPr>
            <a:endParaRPr lang="en-US" sz="4800" dirty="0"/>
          </a:p>
        </p:txBody>
      </p:sp>
      <p:sp>
        <p:nvSpPr>
          <p:cNvPr id="5" name="TextBox 4"/>
          <p:cNvSpPr txBox="1"/>
          <p:nvPr/>
        </p:nvSpPr>
        <p:spPr>
          <a:xfrm>
            <a:off x="13107678" y="5472276"/>
            <a:ext cx="9984344" cy="58277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55" tIns="142855" rIns="142855" bIns="142855" numCol="1" spcCol="38100" rtlCol="0" anchor="ctr">
            <a:spAutoFit/>
          </a:bodyPr>
          <a:lstStyle/>
          <a:p>
            <a:pPr marL="68573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Auto-radiating </a:t>
            </a:r>
          </a:p>
          <a:p>
            <a:pPr marL="1600040" lvl="1"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Does not require external input to starting radiating and outputting data</a:t>
            </a:r>
          </a:p>
          <a:p>
            <a:pPr marL="68573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Shown to have greater stability over ethernet than the 12V unit</a:t>
            </a:r>
          </a:p>
          <a:p>
            <a:pPr marL="68573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Multiple IP addresses available </a:t>
            </a:r>
          </a:p>
          <a:p>
            <a:pPr marL="1600040" lvl="1" indent="-685731">
              <a:buFont typeface="Courier New" panose="02070309020205020404" pitchFamily="49" charset="0"/>
              <a:buChar char="o"/>
            </a:pPr>
            <a:r>
              <a:rPr lang="en-US" sz="4000" dirty="0">
                <a:latin typeface="Noto Sans" panose="020B0502040504020204" pitchFamily="34" charset="0"/>
                <a:ea typeface="Noto Sans" panose="020B0502040504020204" pitchFamily="34" charset="0"/>
                <a:cs typeface="Noto Sans" panose="020B0502040504020204" pitchFamily="34" charset="0"/>
              </a:rPr>
              <a:t>Upon request prior to purchase</a:t>
            </a:r>
          </a:p>
          <a:p>
            <a:pPr marL="685731" indent="-685731">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On-board 3-axis accelerometer data available over CAN bus</a:t>
            </a:r>
          </a:p>
        </p:txBody>
      </p:sp>
      <p:sp>
        <p:nvSpPr>
          <p:cNvPr id="8" name="Text Placeholder 1">
            <a:extLst>
              <a:ext uri="{FF2B5EF4-FFF2-40B4-BE49-F238E27FC236}">
                <a16:creationId xmlns:a16="http://schemas.microsoft.com/office/drawing/2014/main" id="{44B121C8-6C84-3F4A-B495-D226932B5BF5}"/>
              </a:ext>
            </a:extLst>
          </p:cNvPr>
          <p:cNvSpPr txBox="1">
            <a:spLocks/>
          </p:cNvSpPr>
          <p:nvPr/>
        </p:nvSpPr>
        <p:spPr>
          <a:xfrm>
            <a:off x="2" y="383614"/>
            <a:ext cx="24380825" cy="1382053"/>
          </a:xfrm>
          <a:prstGeom prst="rect">
            <a:avLst/>
          </a:prstGeom>
        </p:spPr>
        <p:txBody>
          <a:bodyPr vert="horz" lIns="91428" tIns="45714" rIns="91428" bIns="45714"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8999"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Delphi ESR 2.5 firmware descriptions</a:t>
            </a:r>
          </a:p>
        </p:txBody>
      </p:sp>
    </p:spTree>
    <p:extLst>
      <p:ext uri="{BB962C8B-B14F-4D97-AF65-F5344CB8AC3E}">
        <p14:creationId xmlns:p14="http://schemas.microsoft.com/office/powerpoint/2010/main" val="165646761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418148" y="4555253"/>
            <a:ext cx="7840831" cy="58277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55" tIns="142855" rIns="142855" bIns="142855" numCol="1" spcCol="38100" rtlCol="0" anchor="ctr">
            <a:spAutoFit/>
          </a:bodyPr>
          <a:lstStyle/>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Connection routed from front rack mount to trunk via conduit</a:t>
            </a:r>
          </a:p>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Terminated with 120 ohm resistor and DB9 </a:t>
            </a:r>
          </a:p>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Connected to Lumina via </a:t>
            </a:r>
            <a:r>
              <a:rPr lang="en-US" sz="4000" dirty="0" err="1">
                <a:latin typeface="Noto Sans" panose="020B0502040504020204" pitchFamily="34" charset="0"/>
                <a:ea typeface="Noto Sans" panose="020B0502040504020204" pitchFamily="34" charset="0"/>
                <a:cs typeface="Noto Sans" panose="020B0502040504020204" pitchFamily="34" charset="0"/>
              </a:rPr>
              <a:t>Kvaser</a:t>
            </a:r>
            <a:r>
              <a:rPr lang="en-US" sz="4000" dirty="0">
                <a:latin typeface="Noto Sans" panose="020B0502040504020204" pitchFamily="34" charset="0"/>
                <a:ea typeface="Noto Sans" panose="020B0502040504020204" pitchFamily="34" charset="0"/>
                <a:cs typeface="Noto Sans" panose="020B0502040504020204" pitchFamily="34" charset="0"/>
              </a:rPr>
              <a:t> PCI-e Card</a:t>
            </a:r>
          </a:p>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2 separate CAN channels</a:t>
            </a:r>
          </a:p>
          <a:p>
            <a:pPr marL="1600040" lvl="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PRVCAN (private)</a:t>
            </a:r>
          </a:p>
          <a:p>
            <a:pPr marL="1600040" lvl="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VEHCAN (vehicle)</a:t>
            </a:r>
          </a:p>
        </p:txBody>
      </p:sp>
      <p:pic>
        <p:nvPicPr>
          <p:cNvPr id="7" name="Picture 6"/>
          <p:cNvPicPr>
            <a:picLocks noChangeAspect="1"/>
          </p:cNvPicPr>
          <p:nvPr/>
        </p:nvPicPr>
        <p:blipFill>
          <a:blip r:embed="rId2"/>
          <a:stretch>
            <a:fillRect/>
          </a:stretch>
        </p:blipFill>
        <p:spPr>
          <a:xfrm>
            <a:off x="429656" y="4001327"/>
            <a:ext cx="14681628" cy="6519605"/>
          </a:xfrm>
          <a:prstGeom prst="rect">
            <a:avLst/>
          </a:prstGeom>
        </p:spPr>
      </p:pic>
      <p:sp>
        <p:nvSpPr>
          <p:cNvPr id="6" name="Text Placeholder 1">
            <a:extLst>
              <a:ext uri="{FF2B5EF4-FFF2-40B4-BE49-F238E27FC236}">
                <a16:creationId xmlns:a16="http://schemas.microsoft.com/office/drawing/2014/main" id="{4F942082-83EA-AC4F-84C1-23D1FECC9B16}"/>
              </a:ext>
            </a:extLst>
          </p:cNvPr>
          <p:cNvSpPr txBox="1">
            <a:spLocks/>
          </p:cNvSpPr>
          <p:nvPr/>
        </p:nvSpPr>
        <p:spPr>
          <a:xfrm>
            <a:off x="2" y="383614"/>
            <a:ext cx="24380825" cy="1382053"/>
          </a:xfrm>
          <a:prstGeom prst="rect">
            <a:avLst/>
          </a:prstGeom>
        </p:spPr>
        <p:txBody>
          <a:bodyPr vert="horz" lIns="91428" tIns="45714" rIns="91428" bIns="45714"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8999"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Delphi 24V ESR 2.5: CAN connection wiring</a:t>
            </a:r>
          </a:p>
        </p:txBody>
      </p:sp>
    </p:spTree>
    <p:extLst>
      <p:ext uri="{BB962C8B-B14F-4D97-AF65-F5344CB8AC3E}">
        <p14:creationId xmlns:p14="http://schemas.microsoft.com/office/powerpoint/2010/main" val="361776876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2422233"/>
            <a:ext cx="24380825" cy="9135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29" tIns="71429" rIns="71429" bIns="71429" numCol="1" spcCol="38100" rtlCol="0" anchor="ctr">
            <a:spAutoFit/>
          </a:bodyPr>
          <a:lstStyle/>
          <a:p>
            <a:pPr algn="ctr"/>
            <a:r>
              <a:rPr lang="en-US" dirty="0">
                <a:solidFill>
                  <a:prstClr val="black"/>
                </a:solidFill>
                <a:latin typeface="Noto Sans" panose="020B0502040504020204" pitchFamily="34" charset="0"/>
                <a:ea typeface="Noto Sans" panose="020B0502040504020204" pitchFamily="34" charset="0"/>
                <a:cs typeface="Noto Sans" panose="020B0502040504020204" pitchFamily="34" charset="0"/>
              </a:rPr>
              <a:t>CAN, USB/Ethernet connection wiring</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2" name="TextBox 1"/>
          <p:cNvSpPr txBox="1"/>
          <p:nvPr/>
        </p:nvSpPr>
        <p:spPr>
          <a:xfrm>
            <a:off x="15498819" y="5521463"/>
            <a:ext cx="7840831" cy="58277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55" tIns="142855" rIns="142855" bIns="142855" numCol="1" spcCol="38100" rtlCol="0" anchor="ctr">
            <a:spAutoFit/>
          </a:bodyPr>
          <a:lstStyle/>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Connection routed from front rack mount to trunk via conduit</a:t>
            </a:r>
          </a:p>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USB to ethernet adapter installed and ethernet cable connected with RJ-45 termination</a:t>
            </a:r>
          </a:p>
          <a:p>
            <a:pPr marL="685731" indent="-685731" defTabSz="1642898">
              <a:buFont typeface="Arial" panose="020B0604020202020204" pitchFamily="34" charset="0"/>
              <a:buChar char="•"/>
            </a:pPr>
            <a:r>
              <a:rPr lang="en-US" sz="4000" dirty="0">
                <a:latin typeface="Noto Sans" panose="020B0502040504020204" pitchFamily="34" charset="0"/>
                <a:ea typeface="Noto Sans" panose="020B0502040504020204" pitchFamily="34" charset="0"/>
                <a:cs typeface="Noto Sans" panose="020B0502040504020204" pitchFamily="34" charset="0"/>
              </a:rPr>
              <a:t>Connected to Lumina via either the </a:t>
            </a:r>
            <a:r>
              <a:rPr lang="en-US" sz="4000">
                <a:latin typeface="Noto Sans" panose="020B0502040504020204" pitchFamily="34" charset="0"/>
                <a:ea typeface="Noto Sans" panose="020B0502040504020204" pitchFamily="34" charset="0"/>
                <a:cs typeface="Noto Sans" panose="020B0502040504020204" pitchFamily="34" charset="0"/>
              </a:rPr>
              <a:t>onboard ethernet </a:t>
            </a:r>
            <a:r>
              <a:rPr lang="en-US" sz="4000" dirty="0">
                <a:latin typeface="Noto Sans" panose="020B0502040504020204" pitchFamily="34" charset="0"/>
                <a:ea typeface="Noto Sans" panose="020B0502040504020204" pitchFamily="34" charset="0"/>
                <a:cs typeface="Noto Sans" panose="020B0502040504020204" pitchFamily="34" charset="0"/>
              </a:rPr>
              <a:t>port or </a:t>
            </a:r>
            <a:r>
              <a:rPr lang="en-US" sz="4000">
                <a:latin typeface="Noto Sans" panose="020B0502040504020204" pitchFamily="34" charset="0"/>
                <a:ea typeface="Noto Sans" panose="020B0502040504020204" pitchFamily="34" charset="0"/>
                <a:cs typeface="Noto Sans" panose="020B0502040504020204" pitchFamily="34" charset="0"/>
              </a:rPr>
              <a:t>via ethernet </a:t>
            </a:r>
            <a:r>
              <a:rPr lang="en-US" sz="4000" dirty="0">
                <a:latin typeface="Noto Sans" panose="020B0502040504020204" pitchFamily="34" charset="0"/>
                <a:ea typeface="Noto Sans" panose="020B0502040504020204" pitchFamily="34" charset="0"/>
                <a:cs typeface="Noto Sans" panose="020B0502040504020204" pitchFamily="34" charset="0"/>
              </a:rPr>
              <a:t>(Control) switch</a:t>
            </a:r>
          </a:p>
        </p:txBody>
      </p:sp>
      <p:pic>
        <p:nvPicPr>
          <p:cNvPr id="10" name="Picture 9"/>
          <p:cNvPicPr>
            <a:picLocks noChangeAspect="1"/>
          </p:cNvPicPr>
          <p:nvPr/>
        </p:nvPicPr>
        <p:blipFill>
          <a:blip r:embed="rId2"/>
          <a:stretch>
            <a:fillRect/>
          </a:stretch>
        </p:blipFill>
        <p:spPr>
          <a:xfrm>
            <a:off x="1553390" y="3439676"/>
            <a:ext cx="12787973" cy="8894080"/>
          </a:xfrm>
          <a:prstGeom prst="rect">
            <a:avLst/>
          </a:prstGeom>
        </p:spPr>
      </p:pic>
      <p:sp>
        <p:nvSpPr>
          <p:cNvPr id="6" name="Text Placeholder 1">
            <a:extLst>
              <a:ext uri="{FF2B5EF4-FFF2-40B4-BE49-F238E27FC236}">
                <a16:creationId xmlns:a16="http://schemas.microsoft.com/office/drawing/2014/main" id="{BFB34582-F213-274C-A1B3-72F431A2162C}"/>
              </a:ext>
            </a:extLst>
          </p:cNvPr>
          <p:cNvSpPr txBox="1">
            <a:spLocks/>
          </p:cNvSpPr>
          <p:nvPr/>
        </p:nvSpPr>
        <p:spPr>
          <a:xfrm>
            <a:off x="2" y="383614"/>
            <a:ext cx="24380825" cy="1382053"/>
          </a:xfrm>
          <a:prstGeom prst="rect">
            <a:avLst/>
          </a:prstGeom>
        </p:spPr>
        <p:txBody>
          <a:bodyPr vert="horz" lIns="91428" tIns="45714" rIns="91428" bIns="45714"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8999"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Delphi 24V ESR 2.5</a:t>
            </a:r>
          </a:p>
        </p:txBody>
      </p:sp>
    </p:spTree>
    <p:extLst>
      <p:ext uri="{BB962C8B-B14F-4D97-AF65-F5344CB8AC3E}">
        <p14:creationId xmlns:p14="http://schemas.microsoft.com/office/powerpoint/2010/main" val="203547448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70344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460736" y="1994883"/>
            <a:ext cx="9404864" cy="1159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000000"/>
                </a:solidFill>
                <a:effectLst/>
                <a:uFillTx/>
                <a:latin typeface="PT Sans" charset="-52"/>
                <a:ea typeface="PT Sans" charset="-52"/>
                <a:cs typeface="PT Sans" charset="-52"/>
                <a:sym typeface="Helvetica Light"/>
              </a:rPr>
              <a:t>Front</a:t>
            </a:r>
            <a:r>
              <a:rPr kumimoji="0" lang="en-US" sz="6600" b="0" i="0" u="none" strike="noStrike" cap="none" spc="0" normalizeH="0" dirty="0">
                <a:ln>
                  <a:noFill/>
                </a:ln>
                <a:solidFill>
                  <a:srgbClr val="000000"/>
                </a:solidFill>
                <a:effectLst/>
                <a:uFillTx/>
                <a:latin typeface="PT Sans" charset="-52"/>
                <a:ea typeface="PT Sans" charset="-52"/>
                <a:cs typeface="PT Sans" charset="-52"/>
                <a:sym typeface="Helvetica Light"/>
              </a:rPr>
              <a:t> and Rear Rack</a:t>
            </a:r>
            <a:endParaRPr kumimoji="0" lang="en-US" sz="6600" b="0" i="0" u="none" strike="noStrike" cap="none" spc="0" normalizeH="0" baseline="0" dirty="0">
              <a:ln>
                <a:noFill/>
              </a:ln>
              <a:solidFill>
                <a:srgbClr val="000000"/>
              </a:solidFill>
              <a:effectLst/>
              <a:uFillTx/>
              <a:latin typeface="PT Sans" charset="-52"/>
              <a:ea typeface="PT Sans" charset="-52"/>
              <a:cs typeface="PT Sans" charset="-52"/>
              <a:sym typeface="Helvetica Light"/>
            </a:endParaRPr>
          </a:p>
        </p:txBody>
      </p:sp>
      <p:sp>
        <p:nvSpPr>
          <p:cNvPr id="8" name="Shape 276"/>
          <p:cNvSpPr>
            <a:spLocks noGrp="1"/>
          </p:cNvSpPr>
          <p:nvPr>
            <p:ph type="title"/>
          </p:nvPr>
        </p:nvSpPr>
        <p:spPr>
          <a:xfrm>
            <a:off x="290523" y="308086"/>
            <a:ext cx="23802953" cy="1807606"/>
          </a:xfrm>
          <a:prstGeom prst="rect">
            <a:avLst/>
          </a:prstGeom>
        </p:spPr>
        <p:txBody>
          <a:bodyPr>
            <a:normAutofit fontScale="90000"/>
          </a:bodyPr>
          <a:lstStyle>
            <a:lvl1pPr defTabSz="731162">
              <a:defRPr sz="9968">
                <a:latin typeface="PT Sans"/>
                <a:ea typeface="PT Sans"/>
                <a:cs typeface="PT Sans"/>
                <a:sym typeface="PT Sans"/>
              </a:defRPr>
            </a:lvl1pPr>
          </a:lstStyle>
          <a:p>
            <a:r>
              <a:rPr dirty="0"/>
              <a:t>Automated Research Development Platform</a:t>
            </a:r>
          </a:p>
        </p:txBody>
      </p:sp>
      <p:sp>
        <p:nvSpPr>
          <p:cNvPr id="9" name="TextBox 8"/>
          <p:cNvSpPr txBox="1"/>
          <p:nvPr/>
        </p:nvSpPr>
        <p:spPr>
          <a:xfrm>
            <a:off x="2587630" y="10882048"/>
            <a:ext cx="19151075"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dirty="0"/>
              <a:t>All front and rear racks are made with 3 by 1.5 inch 15 series 80/20</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5" name="Picture 4">
            <a:extLst>
              <a:ext uri="{FF2B5EF4-FFF2-40B4-BE49-F238E27FC236}">
                <a16:creationId xmlns:a16="http://schemas.microsoft.com/office/drawing/2014/main" id="{DFA5273B-4999-48EC-B6AB-C484BF8073E4}"/>
              </a:ext>
            </a:extLst>
          </p:cNvPr>
          <p:cNvPicPr>
            <a:picLocks noChangeAspect="1"/>
          </p:cNvPicPr>
          <p:nvPr/>
        </p:nvPicPr>
        <p:blipFill>
          <a:blip r:embed="rId2"/>
          <a:stretch>
            <a:fillRect/>
          </a:stretch>
        </p:blipFill>
        <p:spPr>
          <a:xfrm>
            <a:off x="12349843" y="5410612"/>
            <a:ext cx="11132859" cy="47485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48BBAD50-77E5-4EC5-B5FE-16FF58B85CD8}"/>
              </a:ext>
            </a:extLst>
          </p:cNvPr>
          <p:cNvPicPr>
            <a:picLocks noChangeAspect="1"/>
          </p:cNvPicPr>
          <p:nvPr/>
        </p:nvPicPr>
        <p:blipFill>
          <a:blip r:embed="rId3"/>
          <a:stretch>
            <a:fillRect/>
          </a:stretch>
        </p:blipFill>
        <p:spPr>
          <a:xfrm>
            <a:off x="1961581" y="3328380"/>
            <a:ext cx="10072578" cy="36728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77125180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460736" y="1994883"/>
            <a:ext cx="9404864" cy="1159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000000"/>
                </a:solidFill>
                <a:effectLst/>
                <a:uFillTx/>
                <a:latin typeface="PT Sans" charset="-52"/>
                <a:ea typeface="PT Sans" charset="-52"/>
                <a:cs typeface="PT Sans" charset="-52"/>
                <a:sym typeface="Helvetica Light"/>
              </a:rPr>
              <a:t>Roof</a:t>
            </a:r>
            <a:r>
              <a:rPr kumimoji="0" lang="en-US" sz="6600" b="0" i="0" u="none" strike="noStrike" cap="none" spc="0" normalizeH="0" dirty="0">
                <a:ln>
                  <a:noFill/>
                </a:ln>
                <a:solidFill>
                  <a:srgbClr val="000000"/>
                </a:solidFill>
                <a:effectLst/>
                <a:uFillTx/>
                <a:latin typeface="PT Sans" charset="-52"/>
                <a:ea typeface="PT Sans" charset="-52"/>
                <a:cs typeface="PT Sans" charset="-52"/>
                <a:sym typeface="Helvetica Light"/>
              </a:rPr>
              <a:t> Rack</a:t>
            </a:r>
            <a:endParaRPr kumimoji="0" lang="en-US" sz="6600" b="0" i="0" u="none" strike="noStrike" cap="none" spc="0" normalizeH="0" baseline="0" dirty="0">
              <a:ln>
                <a:noFill/>
              </a:ln>
              <a:solidFill>
                <a:srgbClr val="000000"/>
              </a:solidFill>
              <a:effectLst/>
              <a:uFillTx/>
              <a:latin typeface="PT Sans" charset="-52"/>
              <a:ea typeface="PT Sans" charset="-52"/>
              <a:cs typeface="PT Sans" charset="-52"/>
              <a:sym typeface="Helvetica Light"/>
            </a:endParaRPr>
          </a:p>
        </p:txBody>
      </p:sp>
      <p:sp>
        <p:nvSpPr>
          <p:cNvPr id="8" name="Shape 276"/>
          <p:cNvSpPr>
            <a:spLocks noGrp="1"/>
          </p:cNvSpPr>
          <p:nvPr>
            <p:ph type="title"/>
          </p:nvPr>
        </p:nvSpPr>
        <p:spPr>
          <a:xfrm>
            <a:off x="290523" y="308086"/>
            <a:ext cx="23802953" cy="1807606"/>
          </a:xfrm>
          <a:prstGeom prst="rect">
            <a:avLst/>
          </a:prstGeom>
        </p:spPr>
        <p:txBody>
          <a:bodyPr>
            <a:normAutofit fontScale="90000"/>
          </a:bodyPr>
          <a:lstStyle>
            <a:lvl1pPr defTabSz="731162">
              <a:defRPr sz="9968">
                <a:latin typeface="PT Sans"/>
                <a:ea typeface="PT Sans"/>
                <a:cs typeface="PT Sans"/>
                <a:sym typeface="PT Sans"/>
              </a:defRPr>
            </a:lvl1pPr>
          </a:lstStyle>
          <a:p>
            <a:r>
              <a:rPr dirty="0"/>
              <a:t>Automated Research Development Platform</a:t>
            </a:r>
          </a:p>
        </p:txBody>
      </p:sp>
      <p:sp>
        <p:nvSpPr>
          <p:cNvPr id="6" name="TextBox 5"/>
          <p:cNvSpPr txBox="1"/>
          <p:nvPr/>
        </p:nvSpPr>
        <p:spPr>
          <a:xfrm>
            <a:off x="3690498" y="10882048"/>
            <a:ext cx="16945343"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dirty="0"/>
              <a:t>All roof racks are made with 1.5 by 1.5 inch 15 series 80/20</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5" name="Picture 4">
            <a:extLst>
              <a:ext uri="{FF2B5EF4-FFF2-40B4-BE49-F238E27FC236}">
                <a16:creationId xmlns:a16="http://schemas.microsoft.com/office/drawing/2014/main" id="{F6160932-C6DF-4FF9-8FF6-982DFFAFA994}"/>
              </a:ext>
            </a:extLst>
          </p:cNvPr>
          <p:cNvPicPr>
            <a:picLocks noChangeAspect="1"/>
          </p:cNvPicPr>
          <p:nvPr/>
        </p:nvPicPr>
        <p:blipFill>
          <a:blip r:embed="rId3"/>
          <a:stretch>
            <a:fillRect/>
          </a:stretch>
        </p:blipFill>
        <p:spPr>
          <a:xfrm>
            <a:off x="14058900" y="6546400"/>
            <a:ext cx="8189458" cy="3983427"/>
          </a:xfrm>
          <a:prstGeom prst="rect">
            <a:avLst/>
          </a:prstGeom>
        </p:spPr>
      </p:pic>
      <p:sp>
        <p:nvSpPr>
          <p:cNvPr id="2" name="TextBox 1">
            <a:extLst>
              <a:ext uri="{FF2B5EF4-FFF2-40B4-BE49-F238E27FC236}">
                <a16:creationId xmlns:a16="http://schemas.microsoft.com/office/drawing/2014/main" id="{56DB633C-6965-45F9-9ADC-3C3178F5022D}"/>
              </a:ext>
            </a:extLst>
          </p:cNvPr>
          <p:cNvSpPr txBox="1"/>
          <p:nvPr/>
        </p:nvSpPr>
        <p:spPr>
          <a:xfrm>
            <a:off x="21866450" y="8151066"/>
            <a:ext cx="2227026"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rgbClr val="000000"/>
                </a:solidFill>
                <a:effectLst/>
                <a:uFillTx/>
                <a:latin typeface="+mn-lt"/>
                <a:ea typeface="+mn-ea"/>
                <a:cs typeface="+mn-cs"/>
                <a:sym typeface="Helvetica Light"/>
              </a:rPr>
              <a:t>15 inches</a:t>
            </a:r>
          </a:p>
        </p:txBody>
      </p:sp>
      <p:sp>
        <p:nvSpPr>
          <p:cNvPr id="9" name="TextBox 8">
            <a:extLst>
              <a:ext uri="{FF2B5EF4-FFF2-40B4-BE49-F238E27FC236}">
                <a16:creationId xmlns:a16="http://schemas.microsoft.com/office/drawing/2014/main" id="{2CE0C685-444E-4538-B0D8-3F72760F2D13}"/>
              </a:ext>
            </a:extLst>
          </p:cNvPr>
          <p:cNvSpPr txBox="1"/>
          <p:nvPr/>
        </p:nvSpPr>
        <p:spPr>
          <a:xfrm>
            <a:off x="15894781" y="8920507"/>
            <a:ext cx="4517696"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rgbClr val="000000"/>
                </a:solidFill>
                <a:effectLst/>
                <a:uFillTx/>
                <a:latin typeface="+mn-lt"/>
                <a:ea typeface="+mn-ea"/>
                <a:cs typeface="+mn-cs"/>
                <a:sym typeface="Helvetica Light"/>
              </a:rPr>
              <a:t>51.25 inches</a:t>
            </a:r>
          </a:p>
        </p:txBody>
      </p:sp>
      <p:pic>
        <p:nvPicPr>
          <p:cNvPr id="4" name="Picture 3">
            <a:extLst>
              <a:ext uri="{FF2B5EF4-FFF2-40B4-BE49-F238E27FC236}">
                <a16:creationId xmlns:a16="http://schemas.microsoft.com/office/drawing/2014/main" id="{477D909E-8085-4608-B85C-15BA0B2311CE}"/>
              </a:ext>
            </a:extLst>
          </p:cNvPr>
          <p:cNvPicPr>
            <a:picLocks noChangeAspect="1"/>
          </p:cNvPicPr>
          <p:nvPr/>
        </p:nvPicPr>
        <p:blipFill>
          <a:blip r:embed="rId4"/>
          <a:stretch>
            <a:fillRect/>
          </a:stretch>
        </p:blipFill>
        <p:spPr>
          <a:xfrm>
            <a:off x="2191354" y="3144011"/>
            <a:ext cx="13508422" cy="3692302"/>
          </a:xfrm>
          <a:prstGeom prst="rect">
            <a:avLst/>
          </a:prstGeom>
        </p:spPr>
      </p:pic>
    </p:spTree>
    <p:extLst>
      <p:ext uri="{BB962C8B-B14F-4D97-AF65-F5344CB8AC3E}">
        <p14:creationId xmlns:p14="http://schemas.microsoft.com/office/powerpoint/2010/main" val="125520386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211"/>
          <p:cNvSpPr>
            <a:spLocks noGrp="1"/>
          </p:cNvSpPr>
          <p:nvPr>
            <p:ph type="title"/>
          </p:nvPr>
        </p:nvSpPr>
        <p:spPr>
          <a:xfrm>
            <a:off x="4468733" y="127727"/>
            <a:ext cx="15609094" cy="1939397"/>
          </a:xfrm>
          <a:prstGeom prst="rect">
            <a:avLst/>
          </a:prstGeom>
        </p:spPr>
        <p:txBody>
          <a:bodyPr>
            <a:normAutofit/>
          </a:bodyPr>
          <a:lstStyle>
            <a:lvl1pPr>
              <a:defRPr>
                <a:latin typeface="PT Sans"/>
                <a:ea typeface="PT Sans"/>
                <a:cs typeface="PT Sans"/>
                <a:sym typeface="PT Sans"/>
              </a:defRPr>
            </a:lvl1pPr>
          </a:lstStyle>
          <a:p>
            <a:r>
              <a:rPr lang="en-US" sz="9600" dirty="0" err="1"/>
              <a:t>NovAtel</a:t>
            </a:r>
            <a:endParaRPr sz="9600" dirty="0"/>
          </a:p>
        </p:txBody>
      </p:sp>
      <p:pic>
        <p:nvPicPr>
          <p:cNvPr id="5" name="Picture 2">
            <a:extLst>
              <a:ext uri="{FF2B5EF4-FFF2-40B4-BE49-F238E27FC236}">
                <a16:creationId xmlns:a16="http://schemas.microsoft.com/office/drawing/2014/main" id="{8CE6974A-2AC8-4840-9037-B1596A61D4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60"/>
          <a:stretch/>
        </p:blipFill>
        <p:spPr bwMode="auto">
          <a:xfrm>
            <a:off x="17686020" y="2953940"/>
            <a:ext cx="2743200" cy="2355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7">
            <a:extLst>
              <a:ext uri="{FF2B5EF4-FFF2-40B4-BE49-F238E27FC236}">
                <a16:creationId xmlns:a16="http://schemas.microsoft.com/office/drawing/2014/main" id="{A5B32975-C83E-4F64-BD3F-6B02AAF62B63}"/>
              </a:ext>
            </a:extLst>
          </p:cNvPr>
          <p:cNvSpPr txBox="1">
            <a:spLocks noChangeArrowheads="1"/>
          </p:cNvSpPr>
          <p:nvPr/>
        </p:nvSpPr>
        <p:spPr bwMode="invGray">
          <a:xfrm>
            <a:off x="17061180" y="5809455"/>
            <a:ext cx="5867400" cy="3170099"/>
          </a:xfrm>
          <a:prstGeom prst="rect">
            <a:avLst/>
          </a:prstGeom>
        </p:spPr>
        <p:txBody>
          <a:bodyPr vert="horz" lIns="91440" tIns="45720" rIns="91440" bIns="45720" rtlCol="0">
            <a:noAutofit/>
          </a:bodyPr>
          <a:lstStyle>
            <a:lvl1pPr marL="0" indent="0" algn="l" defTabSz="914400" rtl="0" eaLnBrk="1" latinLnBrk="0" hangingPunct="1">
              <a:spcBef>
                <a:spcPts val="1200"/>
              </a:spcBef>
              <a:buFont typeface="Arial" panose="020B0604020202020204" pitchFamily="34" charset="0"/>
              <a:buNone/>
              <a:defRPr sz="2000" kern="1200">
                <a:solidFill>
                  <a:schemeClr val="tx1"/>
                </a:solidFill>
                <a:latin typeface="+mn-lt"/>
                <a:ea typeface="+mn-ea"/>
                <a:cs typeface="+mn-cs"/>
              </a:defRPr>
            </a:lvl1pPr>
            <a:lvl2pPr marL="228600" indent="-228600" algn="l" defTabSz="914400" rtl="0" eaLnBrk="1" latinLnBrk="0" hangingPunct="1">
              <a:spcBef>
                <a:spcPts val="1000"/>
              </a:spcBef>
              <a:buFont typeface="Arial" panose="020B0604020202020204" pitchFamily="34" charset="0"/>
              <a:buChar char="»"/>
              <a:defRPr sz="2000" kern="1200">
                <a:solidFill>
                  <a:schemeClr val="tx1"/>
                </a:solidFill>
                <a:latin typeface="+mn-lt"/>
                <a:ea typeface="+mn-ea"/>
                <a:cs typeface="+mn-cs"/>
              </a:defRPr>
            </a:lvl2pPr>
            <a:lvl3pPr marL="457200" indent="-228600" algn="l" defTabSz="914400" rtl="0" eaLnBrk="1" latinLnBrk="0" hangingPunct="1">
              <a:spcBef>
                <a:spcPts val="800"/>
              </a:spcBef>
              <a:buFont typeface="Arial" panose="020B0604020202020204" pitchFamily="34" charset="0"/>
              <a:buChar char="•"/>
              <a:defRPr sz="1800" kern="1200">
                <a:solidFill>
                  <a:schemeClr val="tx1"/>
                </a:solidFill>
                <a:latin typeface="+mn-lt"/>
                <a:ea typeface="+mn-ea"/>
                <a:cs typeface="+mn-cs"/>
              </a:defRPr>
            </a:lvl3pPr>
            <a:lvl4pPr marL="685800" indent="-228600" algn="l" defTabSz="914400" rtl="0" eaLnBrk="1" latinLnBrk="0" hangingPunct="1">
              <a:spcBef>
                <a:spcPts val="600"/>
              </a:spcBef>
              <a:buFont typeface="Arial" panose="020B0604020202020204" pitchFamily="34" charset="0"/>
              <a:buChar char="–"/>
              <a:defRPr sz="1600" kern="1200">
                <a:solidFill>
                  <a:schemeClr val="tx1"/>
                </a:solidFill>
                <a:latin typeface="+mn-lt"/>
                <a:ea typeface="+mn-ea"/>
                <a:cs typeface="+mn-cs"/>
              </a:defRPr>
            </a:lvl4pPr>
            <a:lvl5pPr marL="914400" indent="-228600" algn="l" defTabSz="914400" rtl="0" eaLnBrk="1" latinLnBrk="0" hangingPunct="1">
              <a:spcBef>
                <a:spcPts val="4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1" indent="0">
              <a:lnSpc>
                <a:spcPct val="80000"/>
              </a:lnSpc>
              <a:buFont typeface="Wingdings" pitchFamily="2" charset="2"/>
              <a:buNone/>
              <a:tabLst>
                <a:tab pos="1943100" algn="l"/>
              </a:tabLst>
            </a:pPr>
            <a:r>
              <a:rPr lang="en-GB" altLang="zh-TW" sz="6600" b="1" dirty="0">
                <a:ea typeface="PMingLiU" pitchFamily="18" charset="-120"/>
              </a:rPr>
              <a:t>G5Ant-3AMT4</a:t>
            </a:r>
          </a:p>
          <a:p>
            <a:pPr marL="514350" lvl="1" indent="-285750">
              <a:lnSpc>
                <a:spcPct val="80000"/>
              </a:lnSpc>
              <a:buFontTx/>
              <a:buChar char="-"/>
              <a:tabLst>
                <a:tab pos="1943100" algn="l"/>
              </a:tabLst>
            </a:pPr>
            <a:r>
              <a:rPr lang="en-GB" altLang="zh-TW" sz="2400" dirty="0">
                <a:ea typeface="PMingLiU" pitchFamily="18" charset="-120"/>
              </a:rPr>
              <a:t>Matte black finish without branding</a:t>
            </a:r>
          </a:p>
          <a:p>
            <a:pPr marL="514350" lvl="1" indent="-285750">
              <a:lnSpc>
                <a:spcPct val="80000"/>
              </a:lnSpc>
              <a:buFontTx/>
              <a:buChar char="-"/>
              <a:tabLst>
                <a:tab pos="1943100" algn="l"/>
              </a:tabLst>
            </a:pPr>
            <a:r>
              <a:rPr lang="en-GB" altLang="zh-TW" sz="2400" dirty="0">
                <a:ea typeface="PMingLiU" pitchFamily="18" charset="-120"/>
              </a:rPr>
              <a:t>Various mounting options and connectors</a:t>
            </a:r>
          </a:p>
          <a:p>
            <a:pPr marL="514350" lvl="1" indent="-285750">
              <a:lnSpc>
                <a:spcPct val="80000"/>
              </a:lnSpc>
              <a:buFontTx/>
              <a:buChar char="-"/>
              <a:tabLst>
                <a:tab pos="1943100" algn="l"/>
              </a:tabLst>
            </a:pPr>
            <a:r>
              <a:rPr lang="en-GB" altLang="zh-TW" sz="2400" dirty="0">
                <a:ea typeface="PMingLiU" pitchFamily="18" charset="-120"/>
              </a:rPr>
              <a:t>Size: 89 mm dia. x 25 mm </a:t>
            </a:r>
            <a:r>
              <a:rPr lang="en-GB" altLang="zh-TW" sz="2400" dirty="0" err="1">
                <a:ea typeface="PMingLiU" pitchFamily="18" charset="-120"/>
              </a:rPr>
              <a:t>hgt</a:t>
            </a:r>
            <a:endParaRPr lang="en-GB" altLang="zh-TW" sz="2400" dirty="0">
              <a:ea typeface="PMingLiU" pitchFamily="18" charset="-120"/>
            </a:endParaRPr>
          </a:p>
          <a:p>
            <a:pPr marL="514350" lvl="1" indent="-285750">
              <a:lnSpc>
                <a:spcPct val="80000"/>
              </a:lnSpc>
              <a:buFontTx/>
              <a:buChar char="-"/>
              <a:tabLst>
                <a:tab pos="1943100" algn="l"/>
              </a:tabLst>
            </a:pPr>
            <a:r>
              <a:rPr lang="en-GB" altLang="zh-TW" sz="2400" dirty="0">
                <a:ea typeface="PMingLiU" pitchFamily="18" charset="-120"/>
              </a:rPr>
              <a:t>Weight: 368 g</a:t>
            </a:r>
          </a:p>
        </p:txBody>
      </p:sp>
      <p:sp>
        <p:nvSpPr>
          <p:cNvPr id="7" name="TextBox 6">
            <a:extLst>
              <a:ext uri="{FF2B5EF4-FFF2-40B4-BE49-F238E27FC236}">
                <a16:creationId xmlns:a16="http://schemas.microsoft.com/office/drawing/2014/main" id="{175D6D50-4C03-4213-86B0-42EF93EC5A97}"/>
              </a:ext>
            </a:extLst>
          </p:cNvPr>
          <p:cNvSpPr txBox="1"/>
          <p:nvPr/>
        </p:nvSpPr>
        <p:spPr>
          <a:xfrm>
            <a:off x="9572187" y="2953940"/>
            <a:ext cx="5130525" cy="3262432"/>
          </a:xfrm>
          <a:prstGeom prst="rect">
            <a:avLst/>
          </a:prstGeom>
          <a:noFill/>
        </p:spPr>
        <p:txBody>
          <a:bodyPr wrap="square" rtlCol="0">
            <a:spAutoFit/>
          </a:bodyPr>
          <a:lstStyle/>
          <a:p>
            <a:pPr algn="just"/>
            <a:r>
              <a:rPr lang="en-US" sz="6600" b="1" dirty="0">
                <a:solidFill>
                  <a:schemeClr val="tx1"/>
                </a:solidFill>
              </a:rPr>
              <a:t>ProPak-6D1</a:t>
            </a:r>
          </a:p>
          <a:p>
            <a:pPr algn="just"/>
            <a:r>
              <a:rPr lang="en-US" sz="2000" dirty="0">
                <a:solidFill>
                  <a:schemeClr val="tx1"/>
                </a:solidFill>
              </a:rPr>
              <a:t>Dual Antenna Support</a:t>
            </a:r>
          </a:p>
          <a:p>
            <a:pPr algn="just"/>
            <a:r>
              <a:rPr lang="en-US" sz="2000" dirty="0">
                <a:solidFill>
                  <a:schemeClr val="tx1"/>
                </a:solidFill>
              </a:rPr>
              <a:t>Cellular</a:t>
            </a:r>
          </a:p>
          <a:p>
            <a:pPr algn="just"/>
            <a:r>
              <a:rPr lang="en-US" sz="2000" dirty="0">
                <a:solidFill>
                  <a:schemeClr val="tx1"/>
                </a:solidFill>
              </a:rPr>
              <a:t>L1/L2 GPS+GLONASS</a:t>
            </a:r>
          </a:p>
          <a:p>
            <a:pPr algn="just"/>
            <a:r>
              <a:rPr lang="en-US" sz="2000" dirty="0">
                <a:solidFill>
                  <a:schemeClr val="tx1"/>
                </a:solidFill>
              </a:rPr>
              <a:t>L-Band </a:t>
            </a:r>
            <a:r>
              <a:rPr lang="en-US" sz="2000" dirty="0" err="1">
                <a:solidFill>
                  <a:schemeClr val="tx1"/>
                </a:solidFill>
              </a:rPr>
              <a:t>TerraStar</a:t>
            </a:r>
            <a:r>
              <a:rPr lang="en-US" sz="2000" dirty="0">
                <a:solidFill>
                  <a:schemeClr val="tx1"/>
                </a:solidFill>
              </a:rPr>
              <a:t>-C PPP Corrections</a:t>
            </a:r>
          </a:p>
          <a:p>
            <a:pPr algn="just"/>
            <a:r>
              <a:rPr lang="en-US" sz="2000" dirty="0">
                <a:solidFill>
                  <a:schemeClr val="tx1"/>
                </a:solidFill>
              </a:rPr>
              <a:t>-3 Grade IMUs</a:t>
            </a:r>
          </a:p>
          <a:p>
            <a:pPr algn="just"/>
            <a:r>
              <a:rPr lang="en-US" sz="2000" dirty="0">
                <a:solidFill>
                  <a:schemeClr val="tx1"/>
                </a:solidFill>
              </a:rPr>
              <a:t>20 Hz Positions and Measurements</a:t>
            </a:r>
          </a:p>
          <a:p>
            <a:pPr algn="just"/>
            <a:r>
              <a:rPr lang="en-US" sz="2000" dirty="0">
                <a:solidFill>
                  <a:schemeClr val="tx1"/>
                </a:solidFill>
              </a:rPr>
              <a:t>4GB Internal Memory</a:t>
            </a:r>
            <a:endParaRPr lang="en-US" sz="6000" dirty="0">
              <a:solidFill>
                <a:schemeClr val="tx1"/>
              </a:solidFill>
            </a:endParaRPr>
          </a:p>
        </p:txBody>
      </p:sp>
      <p:pic>
        <p:nvPicPr>
          <p:cNvPr id="8" name="Picture 2">
            <a:extLst>
              <a:ext uri="{FF2B5EF4-FFF2-40B4-BE49-F238E27FC236}">
                <a16:creationId xmlns:a16="http://schemas.microsoft.com/office/drawing/2014/main" id="{60856810-F9E2-4885-871A-3A66E1F0102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681288" y="6703805"/>
            <a:ext cx="5021424" cy="2944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3">
            <a:extLst>
              <a:ext uri="{FF2B5EF4-FFF2-40B4-BE49-F238E27FC236}">
                <a16:creationId xmlns:a16="http://schemas.microsoft.com/office/drawing/2014/main" id="{C440FEC2-38DA-4A7A-AF4F-60855645DCA0}"/>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74474" y="2540530"/>
            <a:ext cx="5339245" cy="3914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a:extLst>
              <a:ext uri="{FF2B5EF4-FFF2-40B4-BE49-F238E27FC236}">
                <a16:creationId xmlns:a16="http://schemas.microsoft.com/office/drawing/2014/main" id="{D4C4687F-C750-4ED3-BE30-F7E10048567B}"/>
              </a:ext>
            </a:extLst>
          </p:cNvPr>
          <p:cNvSpPr txBox="1"/>
          <p:nvPr/>
        </p:nvSpPr>
        <p:spPr>
          <a:xfrm>
            <a:off x="1874474" y="6466489"/>
            <a:ext cx="6317328" cy="2585323"/>
          </a:xfrm>
          <a:prstGeom prst="rect">
            <a:avLst/>
          </a:prstGeom>
          <a:noFill/>
        </p:spPr>
        <p:txBody>
          <a:bodyPr wrap="square" rtlCol="0">
            <a:spAutoFit/>
          </a:bodyPr>
          <a:lstStyle/>
          <a:p>
            <a:pPr algn="just"/>
            <a:r>
              <a:rPr lang="en-US" sz="6600" b="1" dirty="0">
                <a:solidFill>
                  <a:schemeClr val="tx1"/>
                </a:solidFill>
              </a:rPr>
              <a:t>IMU-IGM-A1/S1:</a:t>
            </a:r>
          </a:p>
          <a:p>
            <a:r>
              <a:rPr lang="en-US" sz="2400" dirty="0">
                <a:solidFill>
                  <a:schemeClr val="tx1"/>
                </a:solidFill>
              </a:rPr>
              <a:t>200Hz/125 Hz Inertial Measurements</a:t>
            </a:r>
          </a:p>
          <a:p>
            <a:r>
              <a:rPr lang="en-US" sz="2400" dirty="0">
                <a:solidFill>
                  <a:schemeClr val="tx1"/>
                </a:solidFill>
              </a:rPr>
              <a:t>Direct Wheel Sensor Support</a:t>
            </a:r>
          </a:p>
          <a:p>
            <a:r>
              <a:rPr lang="en-US" sz="2400" dirty="0">
                <a:solidFill>
                  <a:schemeClr val="tx1"/>
                </a:solidFill>
              </a:rPr>
              <a:t>Commercially Exportable</a:t>
            </a:r>
          </a:p>
          <a:p>
            <a:r>
              <a:rPr lang="en-US" sz="2400" dirty="0">
                <a:solidFill>
                  <a:schemeClr val="tx1"/>
                </a:solidFill>
              </a:rPr>
              <a:t>Small and lightweight design</a:t>
            </a:r>
            <a:endParaRPr lang="en-US" sz="6600" dirty="0">
              <a:solidFill>
                <a:schemeClr val="tx1"/>
              </a:solidFill>
            </a:endParaRPr>
          </a:p>
        </p:txBody>
      </p:sp>
    </p:spTree>
    <p:extLst>
      <p:ext uri="{BB962C8B-B14F-4D97-AF65-F5344CB8AC3E}">
        <p14:creationId xmlns:p14="http://schemas.microsoft.com/office/powerpoint/2010/main" val="2193214198"/>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p:cNvSpPr>
          <p:nvPr>
            <p:ph type="title"/>
          </p:nvPr>
        </p:nvSpPr>
        <p:spPr>
          <a:xfrm>
            <a:off x="4387453" y="402061"/>
            <a:ext cx="15609094" cy="2243878"/>
          </a:xfrm>
          <a:prstGeom prst="rect">
            <a:avLst/>
          </a:prstGeom>
        </p:spPr>
        <p:txBody>
          <a:bodyPr/>
          <a:lstStyle>
            <a:lvl1pPr>
              <a:defRPr>
                <a:latin typeface="PT Sans"/>
                <a:ea typeface="PT Sans"/>
                <a:cs typeface="PT Sans"/>
                <a:sym typeface="PT Sans"/>
              </a:defRPr>
            </a:lvl1pPr>
          </a:lstStyle>
          <a:p>
            <a:r>
              <a:rPr dirty="0"/>
              <a:t>Velodyne LiDAR</a:t>
            </a:r>
          </a:p>
        </p:txBody>
      </p:sp>
      <p:sp>
        <p:nvSpPr>
          <p:cNvPr id="224" name="Shape 224"/>
          <p:cNvSpPr/>
          <p:nvPr/>
        </p:nvSpPr>
        <p:spPr>
          <a:xfrm>
            <a:off x="6507710" y="2916024"/>
            <a:ext cx="6648935" cy="4760918"/>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p>
            <a:pPr marL="617361" indent="-617361" algn="l" defTabSz="642937">
              <a:buSzPct val="75000"/>
              <a:buFontTx/>
              <a:buChar char="•"/>
              <a:defRPr>
                <a:latin typeface="PT Sans"/>
                <a:ea typeface="PT Sans"/>
                <a:cs typeface="PT Sans"/>
                <a:sym typeface="PT Sans"/>
              </a:defRPr>
            </a:pPr>
            <a:r>
              <a:rPr dirty="0">
                <a:latin typeface="PT Sans"/>
                <a:ea typeface="PT Sans"/>
                <a:cs typeface="PT Sans"/>
                <a:sym typeface="PT Sans"/>
              </a:rPr>
              <a:t>360° Horizontal FOV</a:t>
            </a:r>
          </a:p>
          <a:p>
            <a:pPr marL="617361" indent="-617361" algn="l" defTabSz="642937">
              <a:buSzPct val="75000"/>
              <a:buFontTx/>
              <a:buChar char="•"/>
              <a:defRPr>
                <a:latin typeface="PT Sans"/>
                <a:ea typeface="PT Sans"/>
                <a:cs typeface="PT Sans"/>
                <a:sym typeface="PT Sans"/>
              </a:defRPr>
            </a:pPr>
            <a:r>
              <a:rPr dirty="0">
                <a:latin typeface="PT Sans"/>
                <a:ea typeface="PT Sans"/>
                <a:cs typeface="PT Sans"/>
                <a:sym typeface="PT Sans"/>
              </a:rPr>
              <a:t>30° Vertical FOV</a:t>
            </a:r>
          </a:p>
          <a:p>
            <a:pPr marL="617361" indent="-617361" algn="l" defTabSz="642937">
              <a:buSzPct val="75000"/>
              <a:buFontTx/>
              <a:buChar char="•"/>
              <a:defRPr>
                <a:latin typeface="PT Sans"/>
                <a:ea typeface="PT Sans"/>
                <a:cs typeface="PT Sans"/>
                <a:sym typeface="PT Sans"/>
              </a:defRPr>
            </a:pPr>
            <a:r>
              <a:rPr dirty="0">
                <a:latin typeface="PT Sans"/>
                <a:ea typeface="PT Sans"/>
                <a:cs typeface="PT Sans"/>
                <a:sym typeface="PT Sans"/>
              </a:rPr>
              <a:t>Multiple Channels</a:t>
            </a:r>
          </a:p>
          <a:p>
            <a:pPr marL="617361" indent="-617361" algn="l" defTabSz="642937">
              <a:buSzPct val="75000"/>
              <a:buFontTx/>
              <a:buChar char="•"/>
              <a:defRPr>
                <a:latin typeface="PT Sans"/>
                <a:ea typeface="PT Sans"/>
                <a:cs typeface="PT Sans"/>
                <a:sym typeface="PT Sans"/>
              </a:defRPr>
            </a:pPr>
            <a:r>
              <a:rPr dirty="0">
                <a:latin typeface="PT Sans"/>
                <a:ea typeface="PT Sans"/>
                <a:cs typeface="PT Sans"/>
                <a:sym typeface="PT Sans"/>
              </a:rPr>
              <a:t>100-120meters</a:t>
            </a:r>
          </a:p>
          <a:p>
            <a:pPr marL="617361" indent="-617361" algn="l" defTabSz="642937">
              <a:buSzPct val="75000"/>
              <a:buFontTx/>
              <a:buChar char="•"/>
              <a:defRPr>
                <a:latin typeface="PT Sans"/>
                <a:ea typeface="PT Sans"/>
                <a:cs typeface="PT Sans"/>
                <a:sym typeface="PT Sans"/>
              </a:defRPr>
            </a:pPr>
            <a:r>
              <a:rPr dirty="0">
                <a:latin typeface="PT Sans"/>
                <a:ea typeface="PT Sans"/>
                <a:cs typeface="PT Sans"/>
                <a:sym typeface="PT Sans"/>
              </a:rPr>
              <a:t>Dual Returns</a:t>
            </a:r>
            <a:endParaRPr lang="en-US" dirty="0">
              <a:latin typeface="PT Sans"/>
              <a:ea typeface="PT Sans"/>
              <a:cs typeface="PT Sans"/>
              <a:sym typeface="PT Sans"/>
            </a:endParaRPr>
          </a:p>
          <a:p>
            <a:pPr marL="617361" indent="-617361" algn="l" defTabSz="642937">
              <a:buSzPct val="75000"/>
              <a:buFontTx/>
              <a:buChar char="•"/>
              <a:defRPr>
                <a:latin typeface="PT Sans"/>
                <a:ea typeface="PT Sans"/>
                <a:cs typeface="PT Sans"/>
                <a:sym typeface="PT Sans"/>
              </a:defRPr>
            </a:pPr>
            <a:r>
              <a:rPr lang="en-US" dirty="0">
                <a:latin typeface="PT Sans"/>
                <a:ea typeface="PT Sans"/>
                <a:cs typeface="PT Sans"/>
                <a:sym typeface="PT Sans"/>
              </a:rPr>
              <a:t>Ethernet</a:t>
            </a:r>
            <a:endParaRPr dirty="0">
              <a:latin typeface="PT Sans"/>
              <a:ea typeface="PT Sans"/>
              <a:cs typeface="PT Sans"/>
              <a:sym typeface="PT Sans"/>
            </a:endParaRPr>
          </a:p>
        </p:txBody>
      </p:sp>
      <p:pic>
        <p:nvPicPr>
          <p:cNvPr id="225" name="puck vlp16.png"/>
          <p:cNvPicPr>
            <a:picLocks noChangeAspect="1"/>
          </p:cNvPicPr>
          <p:nvPr/>
        </p:nvPicPr>
        <p:blipFill>
          <a:blip r:embed="rId2">
            <a:extLst/>
          </a:blip>
          <a:stretch>
            <a:fillRect/>
          </a:stretch>
        </p:blipFill>
        <p:spPr>
          <a:xfrm>
            <a:off x="14080528" y="4484335"/>
            <a:ext cx="4145438" cy="2735990"/>
          </a:xfrm>
          <a:prstGeom prst="rect">
            <a:avLst/>
          </a:prstGeom>
          <a:ln w="12700">
            <a:miter lim="400000"/>
          </a:ln>
        </p:spPr>
      </p:pic>
      <p:sp>
        <p:nvSpPr>
          <p:cNvPr id="228" name="Shape 228"/>
          <p:cNvSpPr/>
          <p:nvPr/>
        </p:nvSpPr>
        <p:spPr>
          <a:xfrm>
            <a:off x="15093114" y="6971282"/>
            <a:ext cx="2120266" cy="892808"/>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a:latin typeface="PT Sans"/>
                <a:ea typeface="PT Sans"/>
                <a:cs typeface="PT Sans"/>
                <a:sym typeface="PT Sans"/>
              </a:defRPr>
            </a:lvl1pPr>
          </a:lstStyle>
          <a:p>
            <a:r>
              <a:t>VLP-16</a:t>
            </a:r>
          </a:p>
        </p:txBody>
      </p:sp>
      <p:pic>
        <p:nvPicPr>
          <p:cNvPr id="231" name="pasted-image.pdf"/>
          <p:cNvPicPr>
            <a:picLocks noChangeAspect="1"/>
          </p:cNvPicPr>
          <p:nvPr/>
        </p:nvPicPr>
        <p:blipFill>
          <a:blip r:embed="rId3">
            <a:extLst/>
          </a:blip>
          <a:stretch>
            <a:fillRect/>
          </a:stretch>
        </p:blipFill>
        <p:spPr>
          <a:xfrm>
            <a:off x="4546190" y="8250661"/>
            <a:ext cx="15676037" cy="3385874"/>
          </a:xfrm>
          <a:prstGeom prst="rect">
            <a:avLst/>
          </a:prstGeom>
          <a:ln w="12700">
            <a:miter lim="400000"/>
          </a:ln>
        </p:spPr>
      </p:pic>
    </p:spTree>
    <p:extLst>
      <p:ext uri="{BB962C8B-B14F-4D97-AF65-F5344CB8AC3E}">
        <p14:creationId xmlns:p14="http://schemas.microsoft.com/office/powerpoint/2010/main" val="3384123476"/>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p:cNvSpPr>
          <p:nvPr>
            <p:ph type="title"/>
          </p:nvPr>
        </p:nvSpPr>
        <p:spPr>
          <a:xfrm>
            <a:off x="4387453" y="402061"/>
            <a:ext cx="15609094" cy="2243878"/>
          </a:xfrm>
          <a:prstGeom prst="rect">
            <a:avLst/>
          </a:prstGeom>
        </p:spPr>
        <p:txBody>
          <a:bodyPr/>
          <a:lstStyle>
            <a:lvl1pPr>
              <a:defRPr>
                <a:latin typeface="PT Sans"/>
                <a:ea typeface="PT Sans"/>
                <a:cs typeface="PT Sans"/>
                <a:sym typeface="PT Sans"/>
              </a:defRPr>
            </a:lvl1pPr>
          </a:lstStyle>
          <a:p>
            <a:r>
              <a:rPr dirty="0"/>
              <a:t>Velodyne LiDAR</a:t>
            </a:r>
          </a:p>
        </p:txBody>
      </p:sp>
      <p:pic>
        <p:nvPicPr>
          <p:cNvPr id="2" name="Picture 1"/>
          <p:cNvPicPr>
            <a:picLocks noChangeAspect="1"/>
          </p:cNvPicPr>
          <p:nvPr/>
        </p:nvPicPr>
        <p:blipFill>
          <a:blip r:embed="rId2"/>
          <a:stretch>
            <a:fillRect/>
          </a:stretch>
        </p:blipFill>
        <p:spPr>
          <a:xfrm>
            <a:off x="1184355" y="2645939"/>
            <a:ext cx="5049772" cy="8187391"/>
          </a:xfrm>
          <a:prstGeom prst="rect">
            <a:avLst/>
          </a:prstGeom>
        </p:spPr>
      </p:pic>
      <p:pic>
        <p:nvPicPr>
          <p:cNvPr id="3" name="Picture 2"/>
          <p:cNvPicPr>
            <a:picLocks noChangeAspect="1"/>
          </p:cNvPicPr>
          <p:nvPr/>
        </p:nvPicPr>
        <p:blipFill>
          <a:blip r:embed="rId3"/>
          <a:stretch>
            <a:fillRect/>
          </a:stretch>
        </p:blipFill>
        <p:spPr>
          <a:xfrm>
            <a:off x="6234127" y="2830204"/>
            <a:ext cx="17962250" cy="7818861"/>
          </a:xfrm>
          <a:prstGeom prst="rect">
            <a:avLst/>
          </a:prstGeom>
        </p:spPr>
      </p:pic>
    </p:spTree>
    <p:extLst>
      <p:ext uri="{BB962C8B-B14F-4D97-AF65-F5344CB8AC3E}">
        <p14:creationId xmlns:p14="http://schemas.microsoft.com/office/powerpoint/2010/main" val="3517857549"/>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211"/>
          <p:cNvSpPr>
            <a:spLocks noGrp="1"/>
          </p:cNvSpPr>
          <p:nvPr>
            <p:ph type="title"/>
          </p:nvPr>
        </p:nvSpPr>
        <p:spPr>
          <a:xfrm>
            <a:off x="4468733" y="127727"/>
            <a:ext cx="15609094" cy="1939397"/>
          </a:xfrm>
          <a:prstGeom prst="rect">
            <a:avLst/>
          </a:prstGeom>
        </p:spPr>
        <p:txBody>
          <a:bodyPr/>
          <a:lstStyle>
            <a:lvl1pPr>
              <a:defRPr>
                <a:latin typeface="PT Sans"/>
                <a:ea typeface="PT Sans"/>
                <a:cs typeface="PT Sans"/>
                <a:sym typeface="PT Sans"/>
              </a:defRPr>
            </a:lvl1pPr>
          </a:lstStyle>
          <a:p>
            <a:r>
              <a:rPr lang="en-US" dirty="0"/>
              <a:t>Allied Vision</a:t>
            </a:r>
            <a:endParaRPr dirty="0"/>
          </a:p>
        </p:txBody>
      </p:sp>
      <p:pic>
        <p:nvPicPr>
          <p:cNvPr id="2" name="Picture 1">
            <a:extLst>
              <a:ext uri="{FF2B5EF4-FFF2-40B4-BE49-F238E27FC236}">
                <a16:creationId xmlns:a16="http://schemas.microsoft.com/office/drawing/2014/main" id="{FF591D4D-DEA9-4F31-807F-801BDAC33787}"/>
              </a:ext>
            </a:extLst>
          </p:cNvPr>
          <p:cNvPicPr>
            <a:picLocks noChangeAspect="1"/>
          </p:cNvPicPr>
          <p:nvPr/>
        </p:nvPicPr>
        <p:blipFill rotWithShape="1">
          <a:blip r:embed="rId3"/>
          <a:srcRect r="40903"/>
          <a:stretch/>
        </p:blipFill>
        <p:spPr>
          <a:xfrm>
            <a:off x="14673943" y="6053534"/>
            <a:ext cx="7620000" cy="4789585"/>
          </a:xfrm>
          <a:prstGeom prst="rect">
            <a:avLst/>
          </a:prstGeom>
        </p:spPr>
      </p:pic>
      <p:pic>
        <p:nvPicPr>
          <p:cNvPr id="3" name="Picture 2">
            <a:extLst>
              <a:ext uri="{FF2B5EF4-FFF2-40B4-BE49-F238E27FC236}">
                <a16:creationId xmlns:a16="http://schemas.microsoft.com/office/drawing/2014/main" id="{73D3AFFA-11A0-49C0-AC31-4247F5526AD0}"/>
              </a:ext>
            </a:extLst>
          </p:cNvPr>
          <p:cNvPicPr>
            <a:picLocks noChangeAspect="1"/>
          </p:cNvPicPr>
          <p:nvPr/>
        </p:nvPicPr>
        <p:blipFill>
          <a:blip r:embed="rId4"/>
          <a:stretch>
            <a:fillRect/>
          </a:stretch>
        </p:blipFill>
        <p:spPr>
          <a:xfrm>
            <a:off x="1817603" y="2067124"/>
            <a:ext cx="11637140" cy="9755389"/>
          </a:xfrm>
          <a:prstGeom prst="rect">
            <a:avLst/>
          </a:prstGeom>
        </p:spPr>
      </p:pic>
      <p:pic>
        <p:nvPicPr>
          <p:cNvPr id="5" name="Picture 4">
            <a:extLst>
              <a:ext uri="{FF2B5EF4-FFF2-40B4-BE49-F238E27FC236}">
                <a16:creationId xmlns:a16="http://schemas.microsoft.com/office/drawing/2014/main" id="{BE8E1083-49EA-45E0-9C34-C0FD69541FA5}"/>
              </a:ext>
            </a:extLst>
          </p:cNvPr>
          <p:cNvPicPr>
            <a:picLocks noChangeAspect="1"/>
          </p:cNvPicPr>
          <p:nvPr/>
        </p:nvPicPr>
        <p:blipFill rotWithShape="1">
          <a:blip r:embed="rId5"/>
          <a:srcRect l="62489"/>
          <a:stretch/>
        </p:blipFill>
        <p:spPr>
          <a:xfrm>
            <a:off x="15740743" y="2415681"/>
            <a:ext cx="4839042" cy="4791871"/>
          </a:xfrm>
          <a:prstGeom prst="rect">
            <a:avLst/>
          </a:prstGeom>
        </p:spPr>
      </p:pic>
    </p:spTree>
    <p:extLst>
      <p:ext uri="{BB962C8B-B14F-4D97-AF65-F5344CB8AC3E}">
        <p14:creationId xmlns:p14="http://schemas.microsoft.com/office/powerpoint/2010/main" val="1055166709"/>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211"/>
          <p:cNvSpPr>
            <a:spLocks noGrp="1"/>
          </p:cNvSpPr>
          <p:nvPr>
            <p:ph type="title"/>
          </p:nvPr>
        </p:nvSpPr>
        <p:spPr>
          <a:xfrm>
            <a:off x="14913428" y="127727"/>
            <a:ext cx="6792685" cy="2985587"/>
          </a:xfrm>
          <a:prstGeom prst="rect">
            <a:avLst/>
          </a:prstGeom>
        </p:spPr>
        <p:txBody>
          <a:bodyPr>
            <a:normAutofit fontScale="90000"/>
          </a:bodyPr>
          <a:lstStyle>
            <a:lvl1pPr>
              <a:defRPr>
                <a:latin typeface="PT Sans"/>
                <a:ea typeface="PT Sans"/>
                <a:cs typeface="PT Sans"/>
                <a:sym typeface="PT Sans"/>
              </a:defRPr>
            </a:lvl1pPr>
          </a:lstStyle>
          <a:p>
            <a:r>
              <a:rPr lang="en-US" dirty="0"/>
              <a:t>Allied Vision</a:t>
            </a:r>
            <a:endParaRPr dirty="0"/>
          </a:p>
        </p:txBody>
      </p:sp>
      <p:pic>
        <p:nvPicPr>
          <p:cNvPr id="6" name="Picture 5">
            <a:extLst>
              <a:ext uri="{FF2B5EF4-FFF2-40B4-BE49-F238E27FC236}">
                <a16:creationId xmlns:a16="http://schemas.microsoft.com/office/drawing/2014/main" id="{DF490E10-2CF5-40A2-B5A0-D6906979B529}"/>
              </a:ext>
            </a:extLst>
          </p:cNvPr>
          <p:cNvPicPr>
            <a:picLocks noChangeAspect="1"/>
          </p:cNvPicPr>
          <p:nvPr/>
        </p:nvPicPr>
        <p:blipFill>
          <a:blip r:embed="rId3"/>
          <a:stretch>
            <a:fillRect/>
          </a:stretch>
        </p:blipFill>
        <p:spPr>
          <a:xfrm>
            <a:off x="303392" y="127727"/>
            <a:ext cx="12432294" cy="3436255"/>
          </a:xfrm>
          <a:prstGeom prst="rect">
            <a:avLst/>
          </a:prstGeom>
        </p:spPr>
      </p:pic>
      <p:pic>
        <p:nvPicPr>
          <p:cNvPr id="7" name="Picture 6">
            <a:extLst>
              <a:ext uri="{FF2B5EF4-FFF2-40B4-BE49-F238E27FC236}">
                <a16:creationId xmlns:a16="http://schemas.microsoft.com/office/drawing/2014/main" id="{0529589B-0354-4F1A-A61E-BE5F62C934F6}"/>
              </a:ext>
            </a:extLst>
          </p:cNvPr>
          <p:cNvPicPr>
            <a:picLocks noChangeAspect="1"/>
          </p:cNvPicPr>
          <p:nvPr/>
        </p:nvPicPr>
        <p:blipFill>
          <a:blip r:embed="rId4"/>
          <a:stretch>
            <a:fillRect/>
          </a:stretch>
        </p:blipFill>
        <p:spPr>
          <a:xfrm>
            <a:off x="463964" y="3601227"/>
            <a:ext cx="12076379" cy="7956806"/>
          </a:xfrm>
          <a:prstGeom prst="rect">
            <a:avLst/>
          </a:prstGeom>
        </p:spPr>
      </p:pic>
      <p:pic>
        <p:nvPicPr>
          <p:cNvPr id="8" name="Picture 7">
            <a:extLst>
              <a:ext uri="{FF2B5EF4-FFF2-40B4-BE49-F238E27FC236}">
                <a16:creationId xmlns:a16="http://schemas.microsoft.com/office/drawing/2014/main" id="{3B6B2B68-AB38-4B74-9609-416E1846D619}"/>
              </a:ext>
            </a:extLst>
          </p:cNvPr>
          <p:cNvPicPr>
            <a:picLocks noChangeAspect="1"/>
          </p:cNvPicPr>
          <p:nvPr/>
        </p:nvPicPr>
        <p:blipFill>
          <a:blip r:embed="rId5"/>
          <a:stretch>
            <a:fillRect/>
          </a:stretch>
        </p:blipFill>
        <p:spPr>
          <a:xfrm>
            <a:off x="13544849" y="3113314"/>
            <a:ext cx="9946522" cy="8927741"/>
          </a:xfrm>
          <a:prstGeom prst="rect">
            <a:avLst/>
          </a:prstGeom>
        </p:spPr>
      </p:pic>
    </p:spTree>
    <p:extLst>
      <p:ext uri="{BB962C8B-B14F-4D97-AF65-F5344CB8AC3E}">
        <p14:creationId xmlns:p14="http://schemas.microsoft.com/office/powerpoint/2010/main" val="3284282444"/>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a:extLst>
              <a:ext uri="{FF2B5EF4-FFF2-40B4-BE49-F238E27FC236}">
                <a16:creationId xmlns:a16="http://schemas.microsoft.com/office/drawing/2014/main" id="{CAB8F0F4-B089-4848-9EF5-419494C6D9E4}"/>
              </a:ext>
            </a:extLst>
          </p:cNvPr>
          <p:cNvSpPr txBox="1">
            <a:spLocks/>
          </p:cNvSpPr>
          <p:nvPr/>
        </p:nvSpPr>
        <p:spPr>
          <a:xfrm>
            <a:off x="0" y="308086"/>
            <a:ext cx="24383999" cy="18076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Joystick Demo</a:t>
            </a:r>
          </a:p>
        </p:txBody>
      </p:sp>
      <p:sp>
        <p:nvSpPr>
          <p:cNvPr id="4" name="Rectangle 3">
            <a:extLst>
              <a:ext uri="{FF2B5EF4-FFF2-40B4-BE49-F238E27FC236}">
                <a16:creationId xmlns:a16="http://schemas.microsoft.com/office/drawing/2014/main" id="{8662DDA7-B44F-4418-8C0F-46EF20E67AAA}"/>
              </a:ext>
            </a:extLst>
          </p:cNvPr>
          <p:cNvSpPr/>
          <p:nvPr/>
        </p:nvSpPr>
        <p:spPr>
          <a:xfrm>
            <a:off x="0" y="12662628"/>
            <a:ext cx="16018328" cy="400110"/>
          </a:xfrm>
          <a:prstGeom prst="rect">
            <a:avLst/>
          </a:prstGeom>
        </p:spPr>
        <p:txBody>
          <a:bodyPr wrap="square">
            <a:spAutoFit/>
          </a:bodyPr>
          <a:lstStyle/>
          <a:p>
            <a:r>
              <a:rPr lang="en-US" sz="2000" dirty="0">
                <a:solidFill>
                  <a:schemeClr val="bg1"/>
                </a:solidFill>
              </a:rPr>
              <a:t>More info found here: https://autonomoustuff.atlassian.net/wiki/spaces/RW/pages/272859181/Run+the+PACMod+Game+Control+Demo</a:t>
            </a:r>
          </a:p>
        </p:txBody>
      </p:sp>
      <p:sp>
        <p:nvSpPr>
          <p:cNvPr id="2" name="Rectangle 1">
            <a:extLst>
              <a:ext uri="{FF2B5EF4-FFF2-40B4-BE49-F238E27FC236}">
                <a16:creationId xmlns:a16="http://schemas.microsoft.com/office/drawing/2014/main" id="{A528085D-CD31-4FAA-848A-5E124EB51B6B}"/>
              </a:ext>
            </a:extLst>
          </p:cNvPr>
          <p:cNvSpPr/>
          <p:nvPr/>
        </p:nvSpPr>
        <p:spPr>
          <a:xfrm>
            <a:off x="1355271" y="3925264"/>
            <a:ext cx="16181614" cy="523220"/>
          </a:xfrm>
          <a:prstGeom prst="rect">
            <a:avLst/>
          </a:prstGeom>
        </p:spPr>
        <p:txBody>
          <a:bodyPr wrap="square">
            <a:spAutoFit/>
          </a:bodyPr>
          <a:lstStyle/>
          <a:p>
            <a:pPr algn="l"/>
            <a:r>
              <a:rPr lang="en-US" sz="2800" dirty="0"/>
              <a:t>1)	On the Ubuntu Desktop, locate the icon shaped like a joystick with the name "Joystick Demo"</a:t>
            </a:r>
          </a:p>
        </p:txBody>
      </p:sp>
      <p:pic>
        <p:nvPicPr>
          <p:cNvPr id="5" name="Picture 4">
            <a:extLst>
              <a:ext uri="{FF2B5EF4-FFF2-40B4-BE49-F238E27FC236}">
                <a16:creationId xmlns:a16="http://schemas.microsoft.com/office/drawing/2014/main" id="{C4830016-7B65-4757-8544-8CF7D9B72DE2}"/>
              </a:ext>
            </a:extLst>
          </p:cNvPr>
          <p:cNvPicPr>
            <a:picLocks noChangeAspect="1"/>
          </p:cNvPicPr>
          <p:nvPr/>
        </p:nvPicPr>
        <p:blipFill>
          <a:blip r:embed="rId2"/>
          <a:stretch>
            <a:fillRect/>
          </a:stretch>
        </p:blipFill>
        <p:spPr>
          <a:xfrm>
            <a:off x="2235341" y="4491713"/>
            <a:ext cx="2761201" cy="18794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Rectangle 5">
            <a:extLst>
              <a:ext uri="{FF2B5EF4-FFF2-40B4-BE49-F238E27FC236}">
                <a16:creationId xmlns:a16="http://schemas.microsoft.com/office/drawing/2014/main" id="{3E6E8F7E-B3E6-4578-A6D9-FF4927C4BA1E}"/>
              </a:ext>
            </a:extLst>
          </p:cNvPr>
          <p:cNvSpPr/>
          <p:nvPr/>
        </p:nvSpPr>
        <p:spPr>
          <a:xfrm>
            <a:off x="1355271" y="6435636"/>
            <a:ext cx="20067814" cy="523220"/>
          </a:xfrm>
          <a:prstGeom prst="rect">
            <a:avLst/>
          </a:prstGeom>
        </p:spPr>
        <p:txBody>
          <a:bodyPr wrap="square">
            <a:spAutoFit/>
          </a:bodyPr>
          <a:lstStyle/>
          <a:p>
            <a:pPr algn="l"/>
            <a:r>
              <a:rPr lang="en-US" sz="2800" dirty="0"/>
              <a:t>2)	Click on the icon and the demonstration will begin allowing you to control the vehicle with the provided Game Controller.</a:t>
            </a:r>
          </a:p>
        </p:txBody>
      </p:sp>
      <p:sp>
        <p:nvSpPr>
          <p:cNvPr id="8" name="Shape 276">
            <a:extLst>
              <a:ext uri="{FF2B5EF4-FFF2-40B4-BE49-F238E27FC236}">
                <a16:creationId xmlns:a16="http://schemas.microsoft.com/office/drawing/2014/main" id="{938D1E3F-3F92-4AF3-9A67-307F7221CD2D}"/>
              </a:ext>
            </a:extLst>
          </p:cNvPr>
          <p:cNvSpPr txBox="1">
            <a:spLocks/>
          </p:cNvSpPr>
          <p:nvPr/>
        </p:nvSpPr>
        <p:spPr>
          <a:xfrm>
            <a:off x="1" y="2790015"/>
            <a:ext cx="24384000" cy="8475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t>Desktop Icon</a:t>
            </a:r>
          </a:p>
        </p:txBody>
      </p:sp>
      <p:sp>
        <p:nvSpPr>
          <p:cNvPr id="10" name="Shape 276">
            <a:extLst>
              <a:ext uri="{FF2B5EF4-FFF2-40B4-BE49-F238E27FC236}">
                <a16:creationId xmlns:a16="http://schemas.microsoft.com/office/drawing/2014/main" id="{1E61962D-C7A2-4F0B-9A24-96AE76C128F7}"/>
              </a:ext>
            </a:extLst>
          </p:cNvPr>
          <p:cNvSpPr txBox="1">
            <a:spLocks/>
          </p:cNvSpPr>
          <p:nvPr/>
        </p:nvSpPr>
        <p:spPr>
          <a:xfrm>
            <a:off x="1" y="7852055"/>
            <a:ext cx="24384000" cy="8475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t>Terminal Window</a:t>
            </a:r>
          </a:p>
        </p:txBody>
      </p:sp>
      <p:sp>
        <p:nvSpPr>
          <p:cNvPr id="11" name="Rectangle 10">
            <a:extLst>
              <a:ext uri="{FF2B5EF4-FFF2-40B4-BE49-F238E27FC236}">
                <a16:creationId xmlns:a16="http://schemas.microsoft.com/office/drawing/2014/main" id="{2F5E401F-5903-4C48-9A0D-8239A9A8A5C4}"/>
              </a:ext>
            </a:extLst>
          </p:cNvPr>
          <p:cNvSpPr/>
          <p:nvPr/>
        </p:nvSpPr>
        <p:spPr>
          <a:xfrm>
            <a:off x="1355271" y="8977470"/>
            <a:ext cx="16181614" cy="954107"/>
          </a:xfrm>
          <a:prstGeom prst="rect">
            <a:avLst/>
          </a:prstGeom>
        </p:spPr>
        <p:txBody>
          <a:bodyPr wrap="square">
            <a:spAutoFit/>
          </a:bodyPr>
          <a:lstStyle/>
          <a:p>
            <a:pPr marL="514350" indent="-514350" algn="l">
              <a:buAutoNum type="arabicParenR"/>
            </a:pPr>
            <a:r>
              <a:rPr lang="en-US" sz="2800" dirty="0"/>
              <a:t>Open a new Terminal ( </a:t>
            </a:r>
            <a:r>
              <a:rPr lang="en-US" sz="2800" dirty="0" err="1"/>
              <a:t>Ctrl+Alt+t</a:t>
            </a:r>
            <a:r>
              <a:rPr lang="en-US" sz="2800" dirty="0"/>
              <a:t> )</a:t>
            </a:r>
          </a:p>
          <a:p>
            <a:pPr marL="514350" indent="-514350" algn="l">
              <a:buAutoNum type="arabicParenR"/>
            </a:pPr>
            <a:r>
              <a:rPr lang="en-US" sz="2800" dirty="0"/>
              <a:t>Launch the game control node with the following command:</a:t>
            </a:r>
          </a:p>
        </p:txBody>
      </p:sp>
      <p:sp>
        <p:nvSpPr>
          <p:cNvPr id="12" name="Rectangle 11">
            <a:extLst>
              <a:ext uri="{FF2B5EF4-FFF2-40B4-BE49-F238E27FC236}">
                <a16:creationId xmlns:a16="http://schemas.microsoft.com/office/drawing/2014/main" id="{FA2D7BDD-5DAA-4482-8AB7-5C86D3288EB4}"/>
              </a:ext>
            </a:extLst>
          </p:cNvPr>
          <p:cNvSpPr/>
          <p:nvPr/>
        </p:nvSpPr>
        <p:spPr>
          <a:xfrm>
            <a:off x="-897468" y="9978427"/>
            <a:ext cx="19287067" cy="523220"/>
          </a:xfrm>
          <a:prstGeom prst="rect">
            <a:avLst/>
          </a:prstGeom>
        </p:spPr>
        <p:txBody>
          <a:bodyPr wrap="square">
            <a:spAutoFit/>
          </a:bodyPr>
          <a:lstStyle/>
          <a:p>
            <a:r>
              <a:rPr lang="en-US" sz="2800" dirty="0" err="1">
                <a:latin typeface="Consolas" panose="020B0609020204030204" pitchFamily="49" charset="0"/>
              </a:rPr>
              <a:t>roslaunch</a:t>
            </a:r>
            <a:r>
              <a:rPr lang="en-US" sz="2800" dirty="0">
                <a:latin typeface="Consolas" panose="020B0609020204030204" pitchFamily="49" charset="0"/>
              </a:rPr>
              <a:t> </a:t>
            </a:r>
            <a:r>
              <a:rPr lang="en-US" sz="2800" dirty="0" err="1">
                <a:latin typeface="Consolas" panose="020B0609020204030204" pitchFamily="49" charset="0"/>
              </a:rPr>
              <a:t>pacmod_game_control</a:t>
            </a:r>
            <a:r>
              <a:rPr lang="en-US" sz="2800" dirty="0">
                <a:latin typeface="Consolas" panose="020B0609020204030204" pitchFamily="49" charset="0"/>
              </a:rPr>
              <a:t> </a:t>
            </a:r>
            <a:r>
              <a:rPr lang="en-US" sz="2800" dirty="0" err="1">
                <a:latin typeface="Consolas" panose="020B0609020204030204" pitchFamily="49" charset="0"/>
              </a:rPr>
              <a:t>pacmod_game_control.launch</a:t>
            </a:r>
            <a:endParaRPr lang="en-US" sz="2800" dirty="0"/>
          </a:p>
        </p:txBody>
      </p:sp>
    </p:spTree>
    <p:extLst>
      <p:ext uri="{BB962C8B-B14F-4D97-AF65-F5344CB8AC3E}">
        <p14:creationId xmlns:p14="http://schemas.microsoft.com/office/powerpoint/2010/main" val="336896182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76">
            <a:extLst>
              <a:ext uri="{FF2B5EF4-FFF2-40B4-BE49-F238E27FC236}">
                <a16:creationId xmlns:a16="http://schemas.microsoft.com/office/drawing/2014/main" id="{CAB8F0F4-B089-4848-9EF5-419494C6D9E4}"/>
              </a:ext>
            </a:extLst>
          </p:cNvPr>
          <p:cNvSpPr txBox="1">
            <a:spLocks/>
          </p:cNvSpPr>
          <p:nvPr/>
        </p:nvSpPr>
        <p:spPr>
          <a:xfrm>
            <a:off x="0" y="308086"/>
            <a:ext cx="24383999" cy="18076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rmAutofit fontScale="97500"/>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9000" dirty="0"/>
              <a:t>Joystick Demo</a:t>
            </a:r>
          </a:p>
        </p:txBody>
      </p:sp>
      <p:sp>
        <p:nvSpPr>
          <p:cNvPr id="4" name="Rectangle 3">
            <a:extLst>
              <a:ext uri="{FF2B5EF4-FFF2-40B4-BE49-F238E27FC236}">
                <a16:creationId xmlns:a16="http://schemas.microsoft.com/office/drawing/2014/main" id="{8662DDA7-B44F-4418-8C0F-46EF20E67AAA}"/>
              </a:ext>
            </a:extLst>
          </p:cNvPr>
          <p:cNvSpPr/>
          <p:nvPr/>
        </p:nvSpPr>
        <p:spPr>
          <a:xfrm>
            <a:off x="0" y="12662628"/>
            <a:ext cx="16018328" cy="400110"/>
          </a:xfrm>
          <a:prstGeom prst="rect">
            <a:avLst/>
          </a:prstGeom>
        </p:spPr>
        <p:txBody>
          <a:bodyPr wrap="square">
            <a:spAutoFit/>
          </a:bodyPr>
          <a:lstStyle/>
          <a:p>
            <a:r>
              <a:rPr lang="en-US" sz="2000" dirty="0">
                <a:solidFill>
                  <a:schemeClr val="bg1"/>
                </a:solidFill>
              </a:rPr>
              <a:t>More info found here: https://autonomoustuff.atlassian.net/wiki/spaces/RW/pages/272859181/Run+the+PACMod+Game+Control+Demo</a:t>
            </a:r>
          </a:p>
        </p:txBody>
      </p:sp>
      <p:sp>
        <p:nvSpPr>
          <p:cNvPr id="8" name="Shape 276">
            <a:extLst>
              <a:ext uri="{FF2B5EF4-FFF2-40B4-BE49-F238E27FC236}">
                <a16:creationId xmlns:a16="http://schemas.microsoft.com/office/drawing/2014/main" id="{938D1E3F-3F92-4AF3-9A67-307F7221CD2D}"/>
              </a:ext>
            </a:extLst>
          </p:cNvPr>
          <p:cNvSpPr txBox="1">
            <a:spLocks/>
          </p:cNvSpPr>
          <p:nvPr/>
        </p:nvSpPr>
        <p:spPr>
          <a:xfrm>
            <a:off x="1" y="1723215"/>
            <a:ext cx="24384000" cy="847506"/>
          </a:xfrm>
          <a:prstGeom prst="rect">
            <a:avLst/>
          </a:prstGeom>
          <a:noFill/>
          <a:ln w="12700">
            <a:miter lim="400000"/>
          </a:ln>
          <a:extLst>
            <a:ext uri="{C572A759-6A51-4108-AA02-DFA0A04FC94B}">
              <ma14:wrappingTextBoxFlag xmlns="" xmlns:ma14="http://schemas.microsoft.com/office/mac/drawingml/2011/main" val="1"/>
            </a:ext>
          </a:extLst>
        </p:spPr>
        <p:txBody>
          <a:bodyPr lIns="71437" tIns="71437" rIns="71437" bIns="71437"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t>Controls</a:t>
            </a:r>
          </a:p>
        </p:txBody>
      </p:sp>
      <p:pic>
        <p:nvPicPr>
          <p:cNvPr id="9" name="Picture 8">
            <a:extLst>
              <a:ext uri="{FF2B5EF4-FFF2-40B4-BE49-F238E27FC236}">
                <a16:creationId xmlns:a16="http://schemas.microsoft.com/office/drawing/2014/main" id="{B7BC1982-4238-44E4-BD14-381F573B88D9}"/>
              </a:ext>
            </a:extLst>
          </p:cNvPr>
          <p:cNvPicPr>
            <a:picLocks noChangeAspect="1"/>
          </p:cNvPicPr>
          <p:nvPr/>
        </p:nvPicPr>
        <p:blipFill>
          <a:blip r:embed="rId2"/>
          <a:stretch>
            <a:fillRect/>
          </a:stretch>
        </p:blipFill>
        <p:spPr>
          <a:xfrm>
            <a:off x="2387916" y="2451510"/>
            <a:ext cx="19608165" cy="9875299"/>
          </a:xfrm>
          <a:prstGeom prst="rect">
            <a:avLst/>
          </a:prstGeom>
        </p:spPr>
      </p:pic>
    </p:spTree>
    <p:extLst>
      <p:ext uri="{BB962C8B-B14F-4D97-AF65-F5344CB8AC3E}">
        <p14:creationId xmlns:p14="http://schemas.microsoft.com/office/powerpoint/2010/main" val="3653635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62DDA7-B44F-4418-8C0F-46EF20E67AAA}"/>
              </a:ext>
            </a:extLst>
          </p:cNvPr>
          <p:cNvSpPr/>
          <p:nvPr/>
        </p:nvSpPr>
        <p:spPr>
          <a:xfrm>
            <a:off x="736902" y="12694911"/>
            <a:ext cx="16018328" cy="400110"/>
          </a:xfrm>
          <a:prstGeom prst="rect">
            <a:avLst/>
          </a:prstGeom>
        </p:spPr>
        <p:txBody>
          <a:bodyPr wrap="square">
            <a:spAutoFit/>
          </a:bodyPr>
          <a:lstStyle/>
          <a:p>
            <a:pPr algn="l"/>
            <a:r>
              <a:rPr lang="en-US" sz="2000" dirty="0">
                <a:solidFill>
                  <a:srgbClr val="FF6600"/>
                </a:solidFill>
                <a:latin typeface="Noto Sans" panose="020B0502040504020204" pitchFamily="34" charset="0"/>
                <a:ea typeface="Noto Sans" panose="020B0502040504020204" pitchFamily="34" charset="0"/>
                <a:cs typeface="Noto Sans" panose="020B0502040504020204" pitchFamily="34" charset="0"/>
              </a:rPr>
              <a:t>More info found here: https://autonomoustuff.atlassian.net/wiki/spaces/RW/pages/272859181/Run+the+PACMod+Game+Control+Demo</a:t>
            </a:r>
          </a:p>
        </p:txBody>
      </p:sp>
      <p:sp>
        <p:nvSpPr>
          <p:cNvPr id="2" name="Rectangle 1">
            <a:extLst>
              <a:ext uri="{FF2B5EF4-FFF2-40B4-BE49-F238E27FC236}">
                <a16:creationId xmlns:a16="http://schemas.microsoft.com/office/drawing/2014/main" id="{A528085D-CD31-4FAA-848A-5E124EB51B6B}"/>
              </a:ext>
            </a:extLst>
          </p:cNvPr>
          <p:cNvSpPr/>
          <p:nvPr/>
        </p:nvSpPr>
        <p:spPr>
          <a:xfrm>
            <a:off x="1355273" y="3891907"/>
            <a:ext cx="16181614" cy="523220"/>
          </a:xfrm>
          <a:prstGeom prst="rect">
            <a:avLst/>
          </a:prstGeom>
        </p:spPr>
        <p:txBody>
          <a:bodyPr wrap="square">
            <a:spAutoFit/>
          </a:bodyPr>
          <a:lstStyle/>
          <a:p>
            <a:pPr algn="l"/>
            <a:r>
              <a:rPr lang="en-US" sz="2800" dirty="0">
                <a:latin typeface="Noto Sans" panose="020B0502040504020204" pitchFamily="34" charset="0"/>
                <a:ea typeface="Noto Sans" panose="020B0502040504020204" pitchFamily="34" charset="0"/>
                <a:cs typeface="Noto Sans" panose="020B0502040504020204" pitchFamily="34" charset="0"/>
              </a:rPr>
              <a:t>1) On the Ubuntu Desktop, locate the icon shaped like a joystick with the name “AS SSC Joystick Demo"</a:t>
            </a:r>
          </a:p>
        </p:txBody>
      </p:sp>
      <p:sp>
        <p:nvSpPr>
          <p:cNvPr id="6" name="Rectangle 5">
            <a:extLst>
              <a:ext uri="{FF2B5EF4-FFF2-40B4-BE49-F238E27FC236}">
                <a16:creationId xmlns:a16="http://schemas.microsoft.com/office/drawing/2014/main" id="{3E6E8F7E-B3E6-4578-A6D9-FF4927C4BA1E}"/>
              </a:ext>
            </a:extLst>
          </p:cNvPr>
          <p:cNvSpPr/>
          <p:nvPr/>
        </p:nvSpPr>
        <p:spPr>
          <a:xfrm>
            <a:off x="1355273" y="7091765"/>
            <a:ext cx="20067814" cy="523220"/>
          </a:xfrm>
          <a:prstGeom prst="rect">
            <a:avLst/>
          </a:prstGeom>
        </p:spPr>
        <p:txBody>
          <a:bodyPr wrap="square">
            <a:spAutoFit/>
          </a:bodyPr>
          <a:lstStyle/>
          <a:p>
            <a:pPr algn="l"/>
            <a:r>
              <a:rPr lang="en-US" sz="2800" dirty="0">
                <a:latin typeface="Noto Sans" panose="020B0502040504020204" pitchFamily="34" charset="0"/>
                <a:ea typeface="Noto Sans" panose="020B0502040504020204" pitchFamily="34" charset="0"/>
                <a:cs typeface="Noto Sans" panose="020B0502040504020204" pitchFamily="34" charset="0"/>
              </a:rPr>
              <a:t>2) Click on the icon and the demonstration will begin allowing you to control the vehicle with the provided Game Controller.</a:t>
            </a:r>
          </a:p>
        </p:txBody>
      </p:sp>
      <p:sp>
        <p:nvSpPr>
          <p:cNvPr id="8" name="Shape 276">
            <a:extLst>
              <a:ext uri="{FF2B5EF4-FFF2-40B4-BE49-F238E27FC236}">
                <a16:creationId xmlns:a16="http://schemas.microsoft.com/office/drawing/2014/main" id="{938D1E3F-3F92-4AF3-9A67-307F7221CD2D}"/>
              </a:ext>
            </a:extLst>
          </p:cNvPr>
          <p:cNvSpPr txBox="1">
            <a:spLocks/>
          </p:cNvSpPr>
          <p:nvPr/>
        </p:nvSpPr>
        <p:spPr>
          <a:xfrm>
            <a:off x="2" y="2790017"/>
            <a:ext cx="24384000" cy="847506"/>
          </a:xfrm>
          <a:prstGeom prst="rect">
            <a:avLst/>
          </a:prstGeom>
          <a:noFill/>
          <a:ln w="12700">
            <a:miter lim="400000"/>
          </a:ln>
          <a:extLst>
            <a:ext uri="{C572A759-6A51-4108-AA02-DFA0A04FC94B}">
              <ma14:wrappingTextBoxFlag xmlns:ma14="http://schemas.microsoft.com/office/mac/drawingml/2011/main" xmlns="" val="1"/>
            </a:ext>
          </a:extLst>
        </p:spPr>
        <p:txBody>
          <a:bodyPr lIns="71438" tIns="71438" rIns="71438" bIns="71438"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latin typeface="Noto Sans" panose="020B0502040504020204" pitchFamily="34" charset="0"/>
                <a:ea typeface="Noto Sans" panose="020B0502040504020204" pitchFamily="34" charset="0"/>
                <a:cs typeface="Noto Sans" panose="020B0502040504020204" pitchFamily="34" charset="0"/>
              </a:rPr>
              <a:t>Desktop Icon</a:t>
            </a:r>
          </a:p>
        </p:txBody>
      </p:sp>
      <p:sp>
        <p:nvSpPr>
          <p:cNvPr id="10" name="Shape 276">
            <a:extLst>
              <a:ext uri="{FF2B5EF4-FFF2-40B4-BE49-F238E27FC236}">
                <a16:creationId xmlns:a16="http://schemas.microsoft.com/office/drawing/2014/main" id="{1E61962D-C7A2-4F0B-9A24-96AE76C128F7}"/>
              </a:ext>
            </a:extLst>
          </p:cNvPr>
          <p:cNvSpPr txBox="1">
            <a:spLocks/>
          </p:cNvSpPr>
          <p:nvPr/>
        </p:nvSpPr>
        <p:spPr>
          <a:xfrm>
            <a:off x="2" y="8766453"/>
            <a:ext cx="24384000" cy="847506"/>
          </a:xfrm>
          <a:prstGeom prst="rect">
            <a:avLst/>
          </a:prstGeom>
          <a:noFill/>
          <a:ln w="12700">
            <a:miter lim="400000"/>
          </a:ln>
          <a:extLst>
            <a:ext uri="{C572A759-6A51-4108-AA02-DFA0A04FC94B}">
              <ma14:wrappingTextBoxFlag xmlns:ma14="http://schemas.microsoft.com/office/mac/drawingml/2011/main" xmlns="" val="1"/>
            </a:ext>
          </a:extLst>
        </p:spPr>
        <p:txBody>
          <a:bodyPr lIns="71438" tIns="71438" rIns="71438" bIns="71438" anchor="ctr">
            <a:noAutofit/>
          </a:bodyPr>
          <a:lstStyle>
            <a:lvl1pPr marL="0" marR="0" indent="0" algn="ctr" defTabSz="731162" rtl="0" latinLnBrk="0">
              <a:lnSpc>
                <a:spcPct val="100000"/>
              </a:lnSpc>
              <a:spcBef>
                <a:spcPts val="0"/>
              </a:spcBef>
              <a:spcAft>
                <a:spcPts val="0"/>
              </a:spcAft>
              <a:buClrTx/>
              <a:buSzTx/>
              <a:buFontTx/>
              <a:buNone/>
              <a:tabLst/>
              <a:defRPr sz="9968" b="0" i="0" u="none" strike="noStrike" cap="none" spc="0" baseline="0">
                <a:ln>
                  <a:noFill/>
                </a:ln>
                <a:solidFill>
                  <a:srgbClr val="000000"/>
                </a:solidFill>
                <a:uFillTx/>
                <a:latin typeface="PT Sans"/>
                <a:ea typeface="PT Sans"/>
                <a:cs typeface="PT Sans"/>
                <a:sym typeface="PT Sans"/>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a:lstStyle>
          <a:p>
            <a:pPr hangingPunct="1"/>
            <a:r>
              <a:rPr lang="en-US" sz="4800" dirty="0">
                <a:latin typeface="Noto Sans" panose="020B0502040504020204" pitchFamily="34" charset="0"/>
                <a:ea typeface="Noto Sans" panose="020B0502040504020204" pitchFamily="34" charset="0"/>
                <a:cs typeface="Noto Sans" panose="020B0502040504020204" pitchFamily="34" charset="0"/>
              </a:rPr>
              <a:t>Terminal Window</a:t>
            </a:r>
          </a:p>
        </p:txBody>
      </p:sp>
      <p:sp>
        <p:nvSpPr>
          <p:cNvPr id="11" name="Rectangle 10">
            <a:extLst>
              <a:ext uri="{FF2B5EF4-FFF2-40B4-BE49-F238E27FC236}">
                <a16:creationId xmlns:a16="http://schemas.microsoft.com/office/drawing/2014/main" id="{2F5E401F-5903-4C48-9A0D-8239A9A8A5C4}"/>
              </a:ext>
            </a:extLst>
          </p:cNvPr>
          <p:cNvSpPr/>
          <p:nvPr/>
        </p:nvSpPr>
        <p:spPr>
          <a:xfrm>
            <a:off x="1355273" y="9891869"/>
            <a:ext cx="16181614" cy="954107"/>
          </a:xfrm>
          <a:prstGeom prst="rect">
            <a:avLst/>
          </a:prstGeom>
        </p:spPr>
        <p:txBody>
          <a:bodyPr wrap="square">
            <a:spAutoFit/>
          </a:bodyPr>
          <a:lstStyle/>
          <a:p>
            <a:pPr marL="514350" indent="-514350">
              <a:buAutoNum type="arabicParenR"/>
            </a:pPr>
            <a:r>
              <a:rPr lang="en-US" sz="2800" dirty="0">
                <a:latin typeface="Noto Sans" panose="020B0502040504020204" pitchFamily="34" charset="0"/>
                <a:ea typeface="Noto Sans" panose="020B0502040504020204" pitchFamily="34" charset="0"/>
                <a:cs typeface="Noto Sans" panose="020B0502040504020204" pitchFamily="34" charset="0"/>
              </a:rPr>
              <a:t>Open a new Terminal ( </a:t>
            </a:r>
            <a:r>
              <a:rPr lang="en-US" sz="2800" dirty="0" err="1">
                <a:latin typeface="Noto Sans" panose="020B0502040504020204" pitchFamily="34" charset="0"/>
                <a:ea typeface="Noto Sans" panose="020B0502040504020204" pitchFamily="34" charset="0"/>
                <a:cs typeface="Noto Sans" panose="020B0502040504020204" pitchFamily="34" charset="0"/>
              </a:rPr>
              <a:t>Ctrl+Alt+t</a:t>
            </a:r>
            <a:r>
              <a:rPr lang="en-US" sz="2800" dirty="0">
                <a:latin typeface="Noto Sans" panose="020B0502040504020204" pitchFamily="34" charset="0"/>
                <a:ea typeface="Noto Sans" panose="020B0502040504020204" pitchFamily="34" charset="0"/>
                <a:cs typeface="Noto Sans" panose="020B0502040504020204" pitchFamily="34" charset="0"/>
              </a:rPr>
              <a:t> )</a:t>
            </a:r>
          </a:p>
          <a:p>
            <a:pPr marL="514350" indent="-514350">
              <a:buAutoNum type="arabicParenR"/>
            </a:pPr>
            <a:r>
              <a:rPr lang="en-US" sz="2800" dirty="0">
                <a:latin typeface="Noto Sans" panose="020B0502040504020204" pitchFamily="34" charset="0"/>
                <a:ea typeface="Noto Sans" panose="020B0502040504020204" pitchFamily="34" charset="0"/>
                <a:cs typeface="Noto Sans" panose="020B0502040504020204" pitchFamily="34" charset="0"/>
              </a:rPr>
              <a:t>Launch the game control node with the following command:</a:t>
            </a:r>
          </a:p>
        </p:txBody>
      </p:sp>
      <p:sp>
        <p:nvSpPr>
          <p:cNvPr id="12" name="Rectangle 11">
            <a:extLst>
              <a:ext uri="{FF2B5EF4-FFF2-40B4-BE49-F238E27FC236}">
                <a16:creationId xmlns:a16="http://schemas.microsoft.com/office/drawing/2014/main" id="{FA2D7BDD-5DAA-4482-8AB7-5C86D3288EB4}"/>
              </a:ext>
            </a:extLst>
          </p:cNvPr>
          <p:cNvSpPr/>
          <p:nvPr/>
        </p:nvSpPr>
        <p:spPr>
          <a:xfrm>
            <a:off x="-897468" y="10892824"/>
            <a:ext cx="19287068" cy="523220"/>
          </a:xfrm>
          <a:prstGeom prst="rect">
            <a:avLst/>
          </a:prstGeom>
        </p:spPr>
        <p:txBody>
          <a:bodyPr wrap="square">
            <a:spAutoFit/>
          </a:bodyPr>
          <a:lstStyle/>
          <a:p>
            <a:r>
              <a:rPr lang="en-US" sz="2800" dirty="0" err="1">
                <a:latin typeface="Noto Sans" panose="020B0502040504020204" pitchFamily="34" charset="0"/>
                <a:ea typeface="Noto Sans" panose="020B0502040504020204" pitchFamily="34" charset="0"/>
                <a:cs typeface="Noto Sans" panose="020B0502040504020204" pitchFamily="34" charset="0"/>
              </a:rPr>
              <a:t>roslaunch</a:t>
            </a:r>
            <a:r>
              <a:rPr lang="en-US" sz="2800" dirty="0">
                <a:latin typeface="Noto Sans" panose="020B0502040504020204" pitchFamily="34" charset="0"/>
                <a:ea typeface="Noto Sans" panose="020B0502040504020204" pitchFamily="34" charset="0"/>
                <a:cs typeface="Noto Sans" panose="020B0502040504020204" pitchFamily="34" charset="0"/>
              </a:rPr>
              <a:t> </a:t>
            </a:r>
            <a:r>
              <a:rPr lang="en-US" sz="2800" dirty="0" err="1">
                <a:latin typeface="Noto Sans" panose="020B0502040504020204" pitchFamily="34" charset="0"/>
                <a:ea typeface="Noto Sans" panose="020B0502040504020204" pitchFamily="34" charset="0"/>
                <a:cs typeface="Noto Sans" panose="020B0502040504020204" pitchFamily="34" charset="0"/>
              </a:rPr>
              <a:t>pacmod_game_control</a:t>
            </a:r>
            <a:r>
              <a:rPr lang="en-US" sz="2800" dirty="0">
                <a:latin typeface="Noto Sans" panose="020B0502040504020204" pitchFamily="34" charset="0"/>
                <a:ea typeface="Noto Sans" panose="020B0502040504020204" pitchFamily="34" charset="0"/>
                <a:cs typeface="Noto Sans" panose="020B0502040504020204" pitchFamily="34" charset="0"/>
              </a:rPr>
              <a:t> </a:t>
            </a:r>
            <a:r>
              <a:rPr lang="en-US" sz="2800" dirty="0" err="1">
                <a:latin typeface="Noto Sans" panose="020B0502040504020204" pitchFamily="34" charset="0"/>
                <a:ea typeface="Noto Sans" panose="020B0502040504020204" pitchFamily="34" charset="0"/>
                <a:cs typeface="Noto Sans" panose="020B0502040504020204" pitchFamily="34" charset="0"/>
              </a:rPr>
              <a:t>pacmod_game_control.launch</a:t>
            </a:r>
            <a:endParaRPr lang="en-US" sz="2800" dirty="0">
              <a:latin typeface="Noto Sans" panose="020B0502040504020204" pitchFamily="34" charset="0"/>
              <a:ea typeface="Noto Sans" panose="020B0502040504020204" pitchFamily="34" charset="0"/>
              <a:cs typeface="Noto Sans" panose="020B0502040504020204" pitchFamily="34" charset="0"/>
            </a:endParaRPr>
          </a:p>
        </p:txBody>
      </p:sp>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3" name="Picture 2">
            <a:extLst>
              <a:ext uri="{FF2B5EF4-FFF2-40B4-BE49-F238E27FC236}">
                <a16:creationId xmlns:a16="http://schemas.microsoft.com/office/drawing/2014/main" id="{8F467482-B594-45A8-B422-48006C82014C}"/>
              </a:ext>
            </a:extLst>
          </p:cNvPr>
          <p:cNvPicPr>
            <a:picLocks noChangeAspect="1"/>
          </p:cNvPicPr>
          <p:nvPr/>
        </p:nvPicPr>
        <p:blipFill>
          <a:blip r:embed="rId2"/>
          <a:stretch>
            <a:fillRect/>
          </a:stretch>
        </p:blipFill>
        <p:spPr>
          <a:xfrm>
            <a:off x="3467100" y="4669513"/>
            <a:ext cx="2198204" cy="1817746"/>
          </a:xfrm>
          <a:prstGeom prst="rect">
            <a:avLst/>
          </a:prstGeom>
        </p:spPr>
      </p:pic>
    </p:spTree>
    <p:extLst>
      <p:ext uri="{BB962C8B-B14F-4D97-AF65-F5344CB8AC3E}">
        <p14:creationId xmlns:p14="http://schemas.microsoft.com/office/powerpoint/2010/main" val="33622310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353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3" name="Picture 2">
            <a:extLst>
              <a:ext uri="{FF2B5EF4-FFF2-40B4-BE49-F238E27FC236}">
                <a16:creationId xmlns:a16="http://schemas.microsoft.com/office/drawing/2014/main" id="{9C9EB6AB-5BE6-4BEA-96FD-FFCCE922918D}"/>
              </a:ext>
            </a:extLst>
          </p:cNvPr>
          <p:cNvPicPr>
            <a:picLocks noChangeAspect="1"/>
          </p:cNvPicPr>
          <p:nvPr/>
        </p:nvPicPr>
        <p:blipFill>
          <a:blip r:embed="rId2"/>
          <a:stretch>
            <a:fillRect/>
          </a:stretch>
        </p:blipFill>
        <p:spPr>
          <a:xfrm>
            <a:off x="2426804" y="1968155"/>
            <a:ext cx="19530392" cy="11654694"/>
          </a:xfrm>
          <a:prstGeom prst="rect">
            <a:avLst/>
          </a:prstGeom>
        </p:spPr>
      </p:pic>
    </p:spTree>
    <p:extLst>
      <p:ext uri="{BB962C8B-B14F-4D97-AF65-F5344CB8AC3E}">
        <p14:creationId xmlns:p14="http://schemas.microsoft.com/office/powerpoint/2010/main" val="1730341115"/>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F3ECCD62-74F3-49DB-BB2D-EC2DBAFCCEDB}"/>
              </a:ext>
            </a:extLst>
          </p:cNvPr>
          <p:cNvPicPr>
            <a:picLocks noChangeAspect="1"/>
          </p:cNvPicPr>
          <p:nvPr/>
        </p:nvPicPr>
        <p:blipFill>
          <a:blip r:embed="rId2"/>
          <a:stretch>
            <a:fillRect/>
          </a:stretch>
        </p:blipFill>
        <p:spPr>
          <a:xfrm>
            <a:off x="1938235" y="1765004"/>
            <a:ext cx="20507534" cy="11935140"/>
          </a:xfrm>
          <a:prstGeom prst="rect">
            <a:avLst/>
          </a:prstGeom>
        </p:spPr>
      </p:pic>
    </p:spTree>
    <p:extLst>
      <p:ext uri="{BB962C8B-B14F-4D97-AF65-F5344CB8AC3E}">
        <p14:creationId xmlns:p14="http://schemas.microsoft.com/office/powerpoint/2010/main" val="1300428699"/>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10D6BEC1-6CCD-46CE-A1F7-D57DABA69E61}"/>
              </a:ext>
            </a:extLst>
          </p:cNvPr>
          <p:cNvPicPr>
            <a:picLocks noChangeAspect="1"/>
          </p:cNvPicPr>
          <p:nvPr/>
        </p:nvPicPr>
        <p:blipFill>
          <a:blip r:embed="rId2"/>
          <a:stretch>
            <a:fillRect/>
          </a:stretch>
        </p:blipFill>
        <p:spPr>
          <a:xfrm>
            <a:off x="1985134" y="1765005"/>
            <a:ext cx="20413732" cy="11945686"/>
          </a:xfrm>
          <a:prstGeom prst="rect">
            <a:avLst/>
          </a:prstGeom>
        </p:spPr>
      </p:pic>
    </p:spTree>
    <p:extLst>
      <p:ext uri="{BB962C8B-B14F-4D97-AF65-F5344CB8AC3E}">
        <p14:creationId xmlns:p14="http://schemas.microsoft.com/office/powerpoint/2010/main" val="3988014353"/>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F3E15C2F-3983-4304-ABFE-73D129415927}"/>
              </a:ext>
            </a:extLst>
          </p:cNvPr>
          <p:cNvPicPr>
            <a:picLocks noChangeAspect="1"/>
          </p:cNvPicPr>
          <p:nvPr/>
        </p:nvPicPr>
        <p:blipFill>
          <a:blip r:embed="rId2"/>
          <a:stretch>
            <a:fillRect/>
          </a:stretch>
        </p:blipFill>
        <p:spPr>
          <a:xfrm>
            <a:off x="2042698" y="1952614"/>
            <a:ext cx="20298604" cy="11763388"/>
          </a:xfrm>
          <a:prstGeom prst="rect">
            <a:avLst/>
          </a:prstGeom>
        </p:spPr>
      </p:pic>
    </p:spTree>
    <p:extLst>
      <p:ext uri="{BB962C8B-B14F-4D97-AF65-F5344CB8AC3E}">
        <p14:creationId xmlns:p14="http://schemas.microsoft.com/office/powerpoint/2010/main" val="363457785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A66C253D-83E9-41ED-9400-33DFC1F6A34A}"/>
              </a:ext>
            </a:extLst>
          </p:cNvPr>
          <p:cNvPicPr>
            <a:picLocks noChangeAspect="1"/>
          </p:cNvPicPr>
          <p:nvPr/>
        </p:nvPicPr>
        <p:blipFill>
          <a:blip r:embed="rId2"/>
          <a:stretch>
            <a:fillRect/>
          </a:stretch>
        </p:blipFill>
        <p:spPr>
          <a:xfrm>
            <a:off x="2083904" y="1765004"/>
            <a:ext cx="20216192" cy="11962552"/>
          </a:xfrm>
          <a:prstGeom prst="rect">
            <a:avLst/>
          </a:prstGeom>
        </p:spPr>
      </p:pic>
    </p:spTree>
    <p:extLst>
      <p:ext uri="{BB962C8B-B14F-4D97-AF65-F5344CB8AC3E}">
        <p14:creationId xmlns:p14="http://schemas.microsoft.com/office/powerpoint/2010/main" val="3298774577"/>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890DB9B7-5A54-40C9-A74E-50EFEE31B670}"/>
              </a:ext>
            </a:extLst>
          </p:cNvPr>
          <p:cNvPicPr>
            <a:picLocks noChangeAspect="1"/>
          </p:cNvPicPr>
          <p:nvPr/>
        </p:nvPicPr>
        <p:blipFill>
          <a:blip r:embed="rId3"/>
          <a:stretch>
            <a:fillRect/>
          </a:stretch>
        </p:blipFill>
        <p:spPr>
          <a:xfrm>
            <a:off x="1894545" y="1765004"/>
            <a:ext cx="20594914" cy="11902368"/>
          </a:xfrm>
          <a:prstGeom prst="rect">
            <a:avLst/>
          </a:prstGeom>
        </p:spPr>
      </p:pic>
    </p:spTree>
    <p:extLst>
      <p:ext uri="{BB962C8B-B14F-4D97-AF65-F5344CB8AC3E}">
        <p14:creationId xmlns:p14="http://schemas.microsoft.com/office/powerpoint/2010/main" val="425261778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0627E767-C72F-4797-8CFE-E49DF400DB45}"/>
              </a:ext>
            </a:extLst>
          </p:cNvPr>
          <p:cNvPicPr>
            <a:picLocks noChangeAspect="1"/>
          </p:cNvPicPr>
          <p:nvPr/>
        </p:nvPicPr>
        <p:blipFill>
          <a:blip r:embed="rId2"/>
          <a:stretch>
            <a:fillRect/>
          </a:stretch>
        </p:blipFill>
        <p:spPr>
          <a:xfrm>
            <a:off x="1879738" y="2052712"/>
            <a:ext cx="20624524" cy="11663288"/>
          </a:xfrm>
          <a:prstGeom prst="rect">
            <a:avLst/>
          </a:prstGeom>
        </p:spPr>
      </p:pic>
    </p:spTree>
    <p:extLst>
      <p:ext uri="{BB962C8B-B14F-4D97-AF65-F5344CB8AC3E}">
        <p14:creationId xmlns:p14="http://schemas.microsoft.com/office/powerpoint/2010/main" val="2758115570"/>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A35B20CD-798B-7542-8199-F66930397BC5}"/>
              </a:ext>
            </a:extLst>
          </p:cNvPr>
          <p:cNvSpPr txBox="1">
            <a:spLocks/>
          </p:cNvSpPr>
          <p:nvPr/>
        </p:nvSpPr>
        <p:spPr>
          <a:xfrm>
            <a:off x="2" y="382771"/>
            <a:ext cx="24384000" cy="1382234"/>
          </a:xfrm>
          <a:prstGeom prst="rect">
            <a:avLst/>
          </a:prstGeom>
        </p:spPr>
        <p:txBody>
          <a:bodyPr vert="horz" lIns="91440" tIns="45720" rIns="91440" bIns="45720" rtlCol="0" anchor="ctr"/>
          <a:lstStyle>
            <a:defPPr>
              <a:defRPr lang="en-US"/>
            </a:defPPr>
            <a:lvl1pPr marL="0" algn="l" defTabSz="1828891" rtl="0" eaLnBrk="1" latinLnBrk="0" hangingPunct="1">
              <a:defRPr sz="2400" kern="1200">
                <a:solidFill>
                  <a:schemeClr val="tx1">
                    <a:tint val="75000"/>
                  </a:schemeClr>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r>
              <a:rPr lang="en-US" sz="9000" dirty="0">
                <a:solidFill>
                  <a:schemeClr val="tx1">
                    <a:lumMod val="95000"/>
                    <a:lumOff val="5000"/>
                  </a:schemeClr>
                </a:solidFill>
                <a:latin typeface="Noto Sans" panose="020B0502040504020204" pitchFamily="34" charset="0"/>
                <a:ea typeface="Noto Sans" panose="020B0502040504020204" pitchFamily="34" charset="0"/>
                <a:cs typeface="Noto Sans" panose="020B0502040504020204" pitchFamily="34" charset="0"/>
              </a:rPr>
              <a:t>Speed and Steering Control demo</a:t>
            </a:r>
          </a:p>
        </p:txBody>
      </p:sp>
      <p:pic>
        <p:nvPicPr>
          <p:cNvPr id="2" name="Picture 1">
            <a:extLst>
              <a:ext uri="{FF2B5EF4-FFF2-40B4-BE49-F238E27FC236}">
                <a16:creationId xmlns:a16="http://schemas.microsoft.com/office/drawing/2014/main" id="{B414F031-5D92-4071-83D5-01F5A41486F7}"/>
              </a:ext>
            </a:extLst>
          </p:cNvPr>
          <p:cNvPicPr>
            <a:picLocks noChangeAspect="1"/>
          </p:cNvPicPr>
          <p:nvPr/>
        </p:nvPicPr>
        <p:blipFill>
          <a:blip r:embed="rId2"/>
          <a:stretch>
            <a:fillRect/>
          </a:stretch>
        </p:blipFill>
        <p:spPr>
          <a:xfrm>
            <a:off x="2461592" y="2175635"/>
            <a:ext cx="19460816" cy="11532954"/>
          </a:xfrm>
          <a:prstGeom prst="rect">
            <a:avLst/>
          </a:prstGeom>
        </p:spPr>
      </p:pic>
    </p:spTree>
    <p:extLst>
      <p:ext uri="{BB962C8B-B14F-4D97-AF65-F5344CB8AC3E}">
        <p14:creationId xmlns:p14="http://schemas.microsoft.com/office/powerpoint/2010/main" val="57144041"/>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347C4A-1538-4986-93C5-6F6DAF0558A6}"/>
              </a:ext>
            </a:extLst>
          </p:cNvPr>
          <p:cNvPicPr>
            <a:picLocks noChangeAspect="1"/>
          </p:cNvPicPr>
          <p:nvPr/>
        </p:nvPicPr>
        <p:blipFill>
          <a:blip r:embed="rId2"/>
          <a:stretch>
            <a:fillRect/>
          </a:stretch>
        </p:blipFill>
        <p:spPr>
          <a:xfrm>
            <a:off x="7430646" y="21627"/>
            <a:ext cx="9522707" cy="12407439"/>
          </a:xfrm>
          <a:prstGeom prst="rect">
            <a:avLst/>
          </a:prstGeom>
        </p:spPr>
      </p:pic>
    </p:spTree>
    <p:extLst>
      <p:ext uri="{BB962C8B-B14F-4D97-AF65-F5344CB8AC3E}">
        <p14:creationId xmlns:p14="http://schemas.microsoft.com/office/powerpoint/2010/main" val="839821019"/>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57C32F-7A62-4AD4-9585-18E682E8DC4E}"/>
              </a:ext>
            </a:extLst>
          </p:cNvPr>
          <p:cNvPicPr>
            <a:picLocks noChangeAspect="1"/>
          </p:cNvPicPr>
          <p:nvPr/>
        </p:nvPicPr>
        <p:blipFill>
          <a:blip r:embed="rId2"/>
          <a:stretch>
            <a:fillRect/>
          </a:stretch>
        </p:blipFill>
        <p:spPr>
          <a:xfrm>
            <a:off x="3244623" y="649553"/>
            <a:ext cx="17894754" cy="9485047"/>
          </a:xfrm>
          <a:prstGeom prst="rect">
            <a:avLst/>
          </a:prstGeom>
        </p:spPr>
      </p:pic>
    </p:spTree>
    <p:extLst>
      <p:ext uri="{BB962C8B-B14F-4D97-AF65-F5344CB8AC3E}">
        <p14:creationId xmlns:p14="http://schemas.microsoft.com/office/powerpoint/2010/main" val="427826113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8064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840B3E-ACFD-9443-950C-590819970DC3}"/>
              </a:ext>
            </a:extLst>
          </p:cNvPr>
          <p:cNvPicPr>
            <a:picLocks noChangeAspect="1"/>
          </p:cNvPicPr>
          <p:nvPr/>
        </p:nvPicPr>
        <p:blipFill>
          <a:blip r:embed="rId2"/>
          <a:stretch>
            <a:fillRect/>
          </a:stretch>
        </p:blipFill>
        <p:spPr>
          <a:xfrm>
            <a:off x="1" y="3570"/>
            <a:ext cx="24384000" cy="13708860"/>
          </a:xfrm>
          <a:prstGeom prst="rect">
            <a:avLst/>
          </a:prstGeom>
        </p:spPr>
      </p:pic>
      <p:pic>
        <p:nvPicPr>
          <p:cNvPr id="24" name="Picture 23">
            <a:extLst>
              <a:ext uri="{FF2B5EF4-FFF2-40B4-BE49-F238E27FC236}">
                <a16:creationId xmlns:a16="http://schemas.microsoft.com/office/drawing/2014/main" id="{EA772C26-E25B-1545-9C6F-0E66AC409726}"/>
              </a:ext>
            </a:extLst>
          </p:cNvPr>
          <p:cNvPicPr>
            <a:picLocks noChangeAspect="1"/>
          </p:cNvPicPr>
          <p:nvPr/>
        </p:nvPicPr>
        <p:blipFill>
          <a:blip r:embed="rId2"/>
          <a:stretch>
            <a:fillRect/>
          </a:stretch>
        </p:blipFill>
        <p:spPr>
          <a:xfrm>
            <a:off x="0" y="6248"/>
            <a:ext cx="24384000" cy="13708860"/>
          </a:xfrm>
          <a:prstGeom prst="rect">
            <a:avLst/>
          </a:prstGeom>
        </p:spPr>
      </p:pic>
      <p:sp>
        <p:nvSpPr>
          <p:cNvPr id="4" name="Rectangle 3">
            <a:extLst>
              <a:ext uri="{FF2B5EF4-FFF2-40B4-BE49-F238E27FC236}">
                <a16:creationId xmlns:a16="http://schemas.microsoft.com/office/drawing/2014/main" id="{AAFDF805-CF58-564B-97A8-7E514AFCE524}"/>
              </a:ext>
            </a:extLst>
          </p:cNvPr>
          <p:cNvSpPr/>
          <p:nvPr/>
        </p:nvSpPr>
        <p:spPr>
          <a:xfrm rot="16200000">
            <a:off x="5315215" y="-5367397"/>
            <a:ext cx="13753571" cy="24450793"/>
          </a:xfrm>
          <a:prstGeom prst="rect">
            <a:avLst/>
          </a:prstGeom>
          <a:solidFill>
            <a:srgbClr val="CCCCCC">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09A41FE9-772F-FD45-AF5F-B229F7944587}"/>
              </a:ext>
            </a:extLst>
          </p:cNvPr>
          <p:cNvSpPr/>
          <p:nvPr/>
        </p:nvSpPr>
        <p:spPr>
          <a:xfrm>
            <a:off x="2282713" y="362762"/>
            <a:ext cx="22134684" cy="1323267"/>
          </a:xfrm>
          <a:prstGeom prst="rect">
            <a:avLst/>
          </a:prstGeom>
        </p:spPr>
        <p:txBody>
          <a:bodyPr wrap="square">
            <a:spAutoFit/>
          </a:bodyPr>
          <a:lstStyle/>
          <a:p>
            <a:pPr algn="l"/>
            <a:r>
              <a:rPr lang="en-US" sz="7999" dirty="0">
                <a:solidFill>
                  <a:srgbClr val="333333"/>
                </a:solidFill>
                <a:latin typeface="Noto Sans" panose="020B0502040504020204" pitchFamily="34" charset="0"/>
                <a:ea typeface="Noto Sans" panose="020B0502040504020204" pitchFamily="34" charset="0"/>
                <a:cs typeface="Noto Sans" panose="020B0502040504020204" pitchFamily="34" charset="0"/>
              </a:rPr>
              <a:t>Contact information</a:t>
            </a:r>
          </a:p>
        </p:txBody>
      </p:sp>
      <p:sp>
        <p:nvSpPr>
          <p:cNvPr id="16" name="Text Placeholder 2">
            <a:extLst>
              <a:ext uri="{FF2B5EF4-FFF2-40B4-BE49-F238E27FC236}">
                <a16:creationId xmlns:a16="http://schemas.microsoft.com/office/drawing/2014/main" id="{FD0BBF41-5796-2F44-B547-8C35533270FB}"/>
              </a:ext>
            </a:extLst>
          </p:cNvPr>
          <p:cNvSpPr txBox="1">
            <a:spLocks/>
          </p:cNvSpPr>
          <p:nvPr/>
        </p:nvSpPr>
        <p:spPr>
          <a:xfrm>
            <a:off x="4257915" y="7346373"/>
            <a:ext cx="5485686" cy="61740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1pPr>
            <a:lvl2pPr marL="1371600" indent="-457200" algn="l" defTabSz="1828800" rtl="0" eaLnBrk="1" latinLnBrk="0" hangingPunct="1">
              <a:lnSpc>
                <a:spcPct val="90000"/>
              </a:lnSpc>
              <a:spcBef>
                <a:spcPts val="1000"/>
              </a:spcBef>
              <a:buFont typeface="Courier New" panose="02070309020205020404" pitchFamily="49" charset="0"/>
              <a:buChar char="o"/>
              <a:defRPr sz="48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2pPr>
            <a:lvl3pPr marL="2286000" indent="-457200" algn="l" defTabSz="1828800" rtl="0" eaLnBrk="1" latinLnBrk="0" hangingPunct="1">
              <a:lnSpc>
                <a:spcPct val="90000"/>
              </a:lnSpc>
              <a:spcBef>
                <a:spcPts val="1000"/>
              </a:spcBef>
              <a:buFont typeface="Wingdings" pitchFamily="2" charset="2"/>
              <a:buChar char="§"/>
              <a:defRPr sz="40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3pPr>
            <a:lvl4pPr marL="3200400" indent="-457200" algn="l" defTabSz="1828800" rtl="0" eaLnBrk="1" latinLnBrk="0" hangingPunct="1">
              <a:lnSpc>
                <a:spcPct val="90000"/>
              </a:lnSpc>
              <a:spcBef>
                <a:spcPts val="1000"/>
              </a:spcBef>
              <a:buFont typeface="Wingdings" pitchFamily="2" charset="2"/>
              <a:buChar char="q"/>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4pPr>
            <a:lvl5pPr marL="4114800" indent="-457200" algn="l" defTabSz="1828800" rtl="0" eaLnBrk="1" latinLnBrk="0" hangingPunct="1">
              <a:lnSpc>
                <a:spcPct val="90000"/>
              </a:lnSpc>
              <a:spcBef>
                <a:spcPts val="1000"/>
              </a:spcBef>
              <a:buFont typeface="Wingdings" pitchFamily="2" charset="2"/>
              <a:buChar char="Ø"/>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000" dirty="0"/>
              <a:t>@AutonomouStuff</a:t>
            </a:r>
          </a:p>
        </p:txBody>
      </p:sp>
      <p:sp>
        <p:nvSpPr>
          <p:cNvPr id="17" name="Text Placeholder 3">
            <a:extLst>
              <a:ext uri="{FF2B5EF4-FFF2-40B4-BE49-F238E27FC236}">
                <a16:creationId xmlns:a16="http://schemas.microsoft.com/office/drawing/2014/main" id="{AC62E60E-43E6-2C48-8AB2-F7028D0EABB4}"/>
              </a:ext>
            </a:extLst>
          </p:cNvPr>
          <p:cNvSpPr txBox="1">
            <a:spLocks/>
          </p:cNvSpPr>
          <p:nvPr/>
        </p:nvSpPr>
        <p:spPr>
          <a:xfrm>
            <a:off x="4257915" y="8943376"/>
            <a:ext cx="5485686" cy="681679"/>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1pPr>
            <a:lvl2pPr marL="1371600" indent="-457200" algn="l" defTabSz="1828800" rtl="0" eaLnBrk="1" latinLnBrk="0" hangingPunct="1">
              <a:lnSpc>
                <a:spcPct val="90000"/>
              </a:lnSpc>
              <a:spcBef>
                <a:spcPts val="1000"/>
              </a:spcBef>
              <a:buFont typeface="Courier New" panose="02070309020205020404" pitchFamily="49" charset="0"/>
              <a:buChar char="o"/>
              <a:defRPr sz="48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2pPr>
            <a:lvl3pPr marL="2286000" indent="-457200" algn="l" defTabSz="1828800" rtl="0" eaLnBrk="1" latinLnBrk="0" hangingPunct="1">
              <a:lnSpc>
                <a:spcPct val="90000"/>
              </a:lnSpc>
              <a:spcBef>
                <a:spcPts val="1000"/>
              </a:spcBef>
              <a:buFont typeface="Wingdings" pitchFamily="2" charset="2"/>
              <a:buChar char="§"/>
              <a:defRPr sz="40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3pPr>
            <a:lvl4pPr marL="3200400" indent="-457200" algn="l" defTabSz="1828800" rtl="0" eaLnBrk="1" latinLnBrk="0" hangingPunct="1">
              <a:lnSpc>
                <a:spcPct val="90000"/>
              </a:lnSpc>
              <a:spcBef>
                <a:spcPts val="1000"/>
              </a:spcBef>
              <a:buFont typeface="Wingdings" pitchFamily="2" charset="2"/>
              <a:buChar char="q"/>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4pPr>
            <a:lvl5pPr marL="4114800" indent="-457200" algn="l" defTabSz="1828800" rtl="0" eaLnBrk="1" latinLnBrk="0" hangingPunct="1">
              <a:lnSpc>
                <a:spcPct val="90000"/>
              </a:lnSpc>
              <a:spcBef>
                <a:spcPts val="1000"/>
              </a:spcBef>
              <a:buFont typeface="Wingdings" pitchFamily="2" charset="2"/>
              <a:buChar char="Ø"/>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000" dirty="0"/>
              <a:t>@AutonomouStuff</a:t>
            </a:r>
          </a:p>
        </p:txBody>
      </p:sp>
      <p:sp>
        <p:nvSpPr>
          <p:cNvPr id="18" name="Text Placeholder 4">
            <a:extLst>
              <a:ext uri="{FF2B5EF4-FFF2-40B4-BE49-F238E27FC236}">
                <a16:creationId xmlns:a16="http://schemas.microsoft.com/office/drawing/2014/main" id="{FD477E38-FF48-CB4E-8552-BA16478F7216}"/>
              </a:ext>
            </a:extLst>
          </p:cNvPr>
          <p:cNvSpPr txBox="1">
            <a:spLocks/>
          </p:cNvSpPr>
          <p:nvPr/>
        </p:nvSpPr>
        <p:spPr>
          <a:xfrm>
            <a:off x="4257915" y="10513371"/>
            <a:ext cx="5485686" cy="606552"/>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1pPr>
            <a:lvl2pPr marL="1371600" indent="-457200" algn="l" defTabSz="1828800" rtl="0" eaLnBrk="1" latinLnBrk="0" hangingPunct="1">
              <a:lnSpc>
                <a:spcPct val="90000"/>
              </a:lnSpc>
              <a:spcBef>
                <a:spcPts val="1000"/>
              </a:spcBef>
              <a:buFont typeface="Courier New" panose="02070309020205020404" pitchFamily="49" charset="0"/>
              <a:buChar char="o"/>
              <a:defRPr sz="48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2pPr>
            <a:lvl3pPr marL="2286000" indent="-457200" algn="l" defTabSz="1828800" rtl="0" eaLnBrk="1" latinLnBrk="0" hangingPunct="1">
              <a:lnSpc>
                <a:spcPct val="90000"/>
              </a:lnSpc>
              <a:spcBef>
                <a:spcPts val="1000"/>
              </a:spcBef>
              <a:buFont typeface="Wingdings" pitchFamily="2" charset="2"/>
              <a:buChar char="§"/>
              <a:defRPr sz="40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3pPr>
            <a:lvl4pPr marL="3200400" indent="-457200" algn="l" defTabSz="1828800" rtl="0" eaLnBrk="1" latinLnBrk="0" hangingPunct="1">
              <a:lnSpc>
                <a:spcPct val="90000"/>
              </a:lnSpc>
              <a:spcBef>
                <a:spcPts val="1000"/>
              </a:spcBef>
              <a:buFont typeface="Wingdings" pitchFamily="2" charset="2"/>
              <a:buChar char="q"/>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4pPr>
            <a:lvl5pPr marL="4114800" indent="-457200" algn="l" defTabSz="1828800" rtl="0" eaLnBrk="1" latinLnBrk="0" hangingPunct="1">
              <a:lnSpc>
                <a:spcPct val="90000"/>
              </a:lnSpc>
              <a:spcBef>
                <a:spcPts val="1000"/>
              </a:spcBef>
              <a:buFont typeface="Wingdings" pitchFamily="2" charset="2"/>
              <a:buChar char="Ø"/>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000" dirty="0"/>
              <a:t>AutonomouStuff, LLC</a:t>
            </a:r>
          </a:p>
        </p:txBody>
      </p:sp>
      <p:sp>
        <p:nvSpPr>
          <p:cNvPr id="19" name="Text Placeholder 5">
            <a:extLst>
              <a:ext uri="{FF2B5EF4-FFF2-40B4-BE49-F238E27FC236}">
                <a16:creationId xmlns:a16="http://schemas.microsoft.com/office/drawing/2014/main" id="{AB57DC22-FE29-1F4B-9457-1874391E7A00}"/>
              </a:ext>
            </a:extLst>
          </p:cNvPr>
          <p:cNvSpPr txBox="1">
            <a:spLocks/>
          </p:cNvSpPr>
          <p:nvPr/>
        </p:nvSpPr>
        <p:spPr>
          <a:xfrm>
            <a:off x="4257915" y="12099520"/>
            <a:ext cx="5485686" cy="625881"/>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1pPr>
            <a:lvl2pPr marL="1371600" indent="-457200" algn="l" defTabSz="1828800" rtl="0" eaLnBrk="1" latinLnBrk="0" hangingPunct="1">
              <a:lnSpc>
                <a:spcPct val="90000"/>
              </a:lnSpc>
              <a:spcBef>
                <a:spcPts val="1000"/>
              </a:spcBef>
              <a:buFont typeface="Courier New" panose="02070309020205020404" pitchFamily="49" charset="0"/>
              <a:buChar char="o"/>
              <a:defRPr sz="48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2pPr>
            <a:lvl3pPr marL="2286000" indent="-457200" algn="l" defTabSz="1828800" rtl="0" eaLnBrk="1" latinLnBrk="0" hangingPunct="1">
              <a:lnSpc>
                <a:spcPct val="90000"/>
              </a:lnSpc>
              <a:spcBef>
                <a:spcPts val="1000"/>
              </a:spcBef>
              <a:buFont typeface="Wingdings" pitchFamily="2" charset="2"/>
              <a:buChar char="§"/>
              <a:defRPr sz="40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3pPr>
            <a:lvl4pPr marL="3200400" indent="-457200" algn="l" defTabSz="1828800" rtl="0" eaLnBrk="1" latinLnBrk="0" hangingPunct="1">
              <a:lnSpc>
                <a:spcPct val="90000"/>
              </a:lnSpc>
              <a:spcBef>
                <a:spcPts val="1000"/>
              </a:spcBef>
              <a:buFont typeface="Wingdings" pitchFamily="2" charset="2"/>
              <a:buChar char="q"/>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4pPr>
            <a:lvl5pPr marL="4114800" indent="-457200" algn="l" defTabSz="1828800" rtl="0" eaLnBrk="1" latinLnBrk="0" hangingPunct="1">
              <a:lnSpc>
                <a:spcPct val="90000"/>
              </a:lnSpc>
              <a:spcBef>
                <a:spcPts val="1000"/>
              </a:spcBef>
              <a:buFont typeface="Wingdings" pitchFamily="2" charset="2"/>
              <a:buChar char="Ø"/>
              <a:defRPr sz="3600" kern="1200">
                <a:solidFill>
                  <a:schemeClr val="tx1"/>
                </a:solidFill>
                <a:latin typeface="Noto Sans" panose="020B0502040504020204" pitchFamily="34" charset="0"/>
                <a:ea typeface="Noto Sans" panose="020B0502040504020204" pitchFamily="34" charset="0"/>
                <a:cs typeface="Noto Sans" panose="020B0502040504020204"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000" dirty="0"/>
              <a:t>AutonomouStuff, LLC</a:t>
            </a:r>
          </a:p>
        </p:txBody>
      </p:sp>
      <p:pic>
        <p:nvPicPr>
          <p:cNvPr id="20" name="Picture 19">
            <a:extLst>
              <a:ext uri="{FF2B5EF4-FFF2-40B4-BE49-F238E27FC236}">
                <a16:creationId xmlns:a16="http://schemas.microsoft.com/office/drawing/2014/main" id="{85A44D9B-2218-3543-A4ED-BFFCA87A3ADE}"/>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95225" y="10225016"/>
            <a:ext cx="1183263" cy="1183263"/>
          </a:xfrm>
          <a:prstGeom prst="rect">
            <a:avLst/>
          </a:prstGeom>
        </p:spPr>
      </p:pic>
      <p:pic>
        <p:nvPicPr>
          <p:cNvPr id="21" name="Picture 20">
            <a:extLst>
              <a:ext uri="{FF2B5EF4-FFF2-40B4-BE49-F238E27FC236}">
                <a16:creationId xmlns:a16="http://schemas.microsoft.com/office/drawing/2014/main" id="{8619ECD3-8528-E448-A0F9-4817D9328C08}"/>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495225" y="11820830"/>
            <a:ext cx="1183263" cy="1183263"/>
          </a:xfrm>
          <a:prstGeom prst="rect">
            <a:avLst/>
          </a:prstGeom>
        </p:spPr>
      </p:pic>
      <p:pic>
        <p:nvPicPr>
          <p:cNvPr id="22" name="Picture 21">
            <a:extLst>
              <a:ext uri="{FF2B5EF4-FFF2-40B4-BE49-F238E27FC236}">
                <a16:creationId xmlns:a16="http://schemas.microsoft.com/office/drawing/2014/main" id="{E1D26D0E-A9F0-5549-8B97-876F05A677F8}"/>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495225" y="8624730"/>
            <a:ext cx="1183264" cy="1183264"/>
          </a:xfrm>
          <a:prstGeom prst="rect">
            <a:avLst/>
          </a:prstGeom>
        </p:spPr>
      </p:pic>
      <p:pic>
        <p:nvPicPr>
          <p:cNvPr id="14" name="Picture 13">
            <a:extLst>
              <a:ext uri="{FF2B5EF4-FFF2-40B4-BE49-F238E27FC236}">
                <a16:creationId xmlns:a16="http://schemas.microsoft.com/office/drawing/2014/main" id="{B142BCB4-E56D-2240-903B-B35C37E20827}"/>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2495226" y="7015473"/>
            <a:ext cx="1183263" cy="1183263"/>
          </a:xfrm>
          <a:prstGeom prst="rect">
            <a:avLst/>
          </a:prstGeom>
        </p:spPr>
      </p:pic>
      <p:sp>
        <p:nvSpPr>
          <p:cNvPr id="2" name="TextBox 1">
            <a:extLst>
              <a:ext uri="{FF2B5EF4-FFF2-40B4-BE49-F238E27FC236}">
                <a16:creationId xmlns:a16="http://schemas.microsoft.com/office/drawing/2014/main" id="{C80FDB2B-69DC-FC40-B137-D250412BAFD0}"/>
              </a:ext>
            </a:extLst>
          </p:cNvPr>
          <p:cNvSpPr txBox="1"/>
          <p:nvPr/>
        </p:nvSpPr>
        <p:spPr>
          <a:xfrm>
            <a:off x="2715953" y="2574344"/>
            <a:ext cx="8739450" cy="3877480"/>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Caleb Chain</a:t>
            </a:r>
          </a:p>
          <a:p>
            <a:r>
              <a:rPr lang="en-US" sz="4000" dirty="0">
                <a:latin typeface="Noto Sans" panose="020B0502040504020204" pitchFamily="34" charset="0"/>
                <a:ea typeface="Noto Sans" panose="020B0502040504020204" pitchFamily="34" charset="0"/>
                <a:cs typeface="Noto Sans" panose="020B0502040504020204" pitchFamily="34" charset="0"/>
              </a:rPr>
              <a:t>T: 309.291.0966</a:t>
            </a:r>
          </a:p>
          <a:p>
            <a:r>
              <a:rPr lang="en-US" sz="4000" dirty="0">
                <a:latin typeface="Noto Sans" panose="020B0502040504020204" pitchFamily="34" charset="0"/>
                <a:ea typeface="Noto Sans" panose="020B0502040504020204" pitchFamily="34" charset="0"/>
                <a:cs typeface="Noto Sans" panose="020B0502040504020204" pitchFamily="34" charset="0"/>
              </a:rPr>
              <a:t>M: 309.229.1614</a:t>
            </a:r>
          </a:p>
          <a:p>
            <a:r>
              <a:rPr lang="en-US" sz="4000" dirty="0">
                <a:latin typeface="Noto Sans" panose="020B0502040504020204" pitchFamily="34" charset="0"/>
                <a:ea typeface="Noto Sans" panose="020B0502040504020204" pitchFamily="34" charset="0"/>
                <a:cs typeface="Noto Sans" panose="020B0502040504020204" pitchFamily="34" charset="0"/>
              </a:rPr>
              <a:t>cchain@AutonomouStuff.com</a:t>
            </a:r>
          </a:p>
          <a:p>
            <a:r>
              <a:rPr lang="en-US" sz="4000" dirty="0">
                <a:latin typeface="Noto Sans" panose="020B0502040504020204" pitchFamily="34" charset="0"/>
                <a:ea typeface="Noto Sans" panose="020B0502040504020204" pitchFamily="34" charset="0"/>
                <a:cs typeface="Noto Sans" panose="020B0502040504020204" pitchFamily="34" charset="0"/>
              </a:rPr>
              <a:t>www.AutonomouStuff.com</a:t>
            </a:r>
          </a:p>
          <a:p>
            <a:pPr algn="l"/>
            <a:endParaRPr lang="en-US" sz="3600"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3260754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0674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0076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9227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96943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3407</TotalTime>
  <Words>1575</Words>
  <Application>Microsoft Office PowerPoint</Application>
  <PresentationFormat>Custom</PresentationFormat>
  <Paragraphs>209</Paragraphs>
  <Slides>50</Slides>
  <Notes>22</Notes>
  <HiddenSlides>2</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50</vt:i4>
      </vt:variant>
    </vt:vector>
  </HeadingPairs>
  <TitlesOfParts>
    <vt:vector size="62" baseType="lpstr">
      <vt:lpstr>Arial</vt:lpstr>
      <vt:lpstr>Consolas</vt:lpstr>
      <vt:lpstr>Courier New</vt:lpstr>
      <vt:lpstr>Gill Sans MT</vt:lpstr>
      <vt:lpstr>Helvetica Light</vt:lpstr>
      <vt:lpstr>Helvetica Neue</vt:lpstr>
      <vt:lpstr>Noto Sans</vt:lpstr>
      <vt:lpstr>Noto Sans Light</vt:lpstr>
      <vt:lpstr>Noto Sans Thin</vt:lpstr>
      <vt:lpstr>PT Sans</vt:lpstr>
      <vt:lpstr>Wingdings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Automated Research Development Platform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Automated Research Development Platform</vt:lpstr>
      <vt:lpstr>Automated Research Development Platform</vt:lpstr>
      <vt:lpstr>NovAtel</vt:lpstr>
      <vt:lpstr>Velodyne LiDAR</vt:lpstr>
      <vt:lpstr>Velodyne LiDAR</vt:lpstr>
      <vt:lpstr>Allied Vision</vt:lpstr>
      <vt:lpstr>Allied Vision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Tyler</dc:creator>
  <cp:lastModifiedBy>Caleb Chain</cp:lastModifiedBy>
  <cp:revision>68</cp:revision>
  <cp:lastPrinted>2016-10-19T21:43:07Z</cp:lastPrinted>
  <dcterms:modified xsi:type="dcterms:W3CDTF">2019-03-14T18:47:38Z</dcterms:modified>
</cp:coreProperties>
</file>